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306" r:id="rId3"/>
    <p:sldId id="259" r:id="rId4"/>
    <p:sldId id="308" r:id="rId5"/>
    <p:sldId id="309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61" r:id="rId16"/>
    <p:sldId id="262" r:id="rId17"/>
    <p:sldId id="263" r:id="rId18"/>
    <p:sldId id="264" r:id="rId19"/>
    <p:sldId id="267" r:id="rId20"/>
    <p:sldId id="269" r:id="rId21"/>
    <p:sldId id="270" r:id="rId22"/>
    <p:sldId id="271" r:id="rId23"/>
    <p:sldId id="272" r:id="rId24"/>
    <p:sldId id="307" r:id="rId25"/>
    <p:sldId id="305" r:id="rId26"/>
    <p:sldId id="287" r:id="rId27"/>
    <p:sldId id="288" r:id="rId28"/>
    <p:sldId id="289" r:id="rId29"/>
    <p:sldId id="290" r:id="rId30"/>
    <p:sldId id="291" r:id="rId31"/>
    <p:sldId id="294" r:id="rId32"/>
    <p:sldId id="295" r:id="rId33"/>
    <p:sldId id="296" r:id="rId34"/>
    <p:sldId id="298" r:id="rId35"/>
    <p:sldId id="299" r:id="rId36"/>
    <p:sldId id="300" r:id="rId37"/>
    <p:sldId id="301" r:id="rId38"/>
    <p:sldId id="302" r:id="rId39"/>
    <p:sldId id="310" r:id="rId40"/>
    <p:sldId id="311" r:id="rId41"/>
    <p:sldId id="312" r:id="rId42"/>
    <p:sldId id="313" r:id="rId43"/>
    <p:sldId id="303" r:id="rId44"/>
    <p:sldId id="304" r:id="rId45"/>
    <p:sldId id="314" r:id="rId46"/>
    <p:sldId id="315" r:id="rId4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1D7B-E422-47DE-9FE0-32BBC6A3C03E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4AD82-4025-469A-9D27-19EB0F51331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28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Zástupný symbol poznámo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3556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E756CD-F1A7-4917-9ED5-733C3DA9C929}" type="slidenum">
              <a:rPr lang="cs-CZ" altLang="hu-HU" smtClean="0"/>
              <a:pPr>
                <a:spcBef>
                  <a:spcPct val="0"/>
                </a:spcBef>
              </a:pPr>
              <a:t>36</a:t>
            </a:fld>
            <a:endParaRPr lang="cs-CZ" altLang="hu-HU"/>
          </a:p>
        </p:txBody>
      </p:sp>
    </p:spTree>
    <p:extLst>
      <p:ext uri="{BB962C8B-B14F-4D97-AF65-F5344CB8AC3E}">
        <p14:creationId xmlns:p14="http://schemas.microsoft.com/office/powerpoint/2010/main" val="68620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84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971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314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9F3E-49BF-4A7A-82AE-3AC15CE594B6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6185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873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69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999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991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395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44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907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167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E982B-145A-4BD2-A040-D06416B3F923}" type="datetimeFigureOut">
              <a:rPr lang="sk-SK" smtClean="0"/>
              <a:pPr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F0647-9015-459E-944D-3ED32CCF2FD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052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sz="5300" b="1" dirty="0"/>
              <a:t>3. </a:t>
            </a:r>
            <a:br>
              <a:rPr lang="sk-SK" sz="5300" b="1" dirty="0"/>
            </a:br>
            <a:r>
              <a:rPr lang="sk-SK" sz="5300" b="1" dirty="0"/>
              <a:t>Jazykové </a:t>
            </a:r>
            <a:r>
              <a:rPr lang="sk-SK" sz="5300" b="1" dirty="0" smtClean="0"/>
              <a:t>variety a</a:t>
            </a:r>
            <a:r>
              <a:rPr lang="sk-SK" sz="5300" b="1" dirty="0"/>
              <a:t> stratifikácia jazyka.</a:t>
            </a:r>
            <a:br>
              <a:rPr lang="sk-SK" sz="5300" b="1" dirty="0"/>
            </a:br>
            <a:r>
              <a:rPr lang="sk-SK" sz="5300" b="1" dirty="0"/>
              <a:t>Sociálna diferenciácia </a:t>
            </a:r>
            <a:r>
              <a:rPr lang="sk-SK" sz="5300" b="1" dirty="0" smtClean="0"/>
              <a:t>jazyka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k-SK" altLang="sk-SK" b="1" dirty="0"/>
              <a:t>Vysokoškolské učebné materiály </a:t>
            </a:r>
            <a:endParaRPr lang="en-US" altLang="sk-SK" dirty="0"/>
          </a:p>
          <a:p>
            <a:r>
              <a:rPr lang="sk-SK" altLang="sk-SK" b="1" i="1" dirty="0"/>
              <a:t>Sociolingvistika v slovensko-maďarskom kontexte</a:t>
            </a:r>
          </a:p>
          <a:p>
            <a:r>
              <a:rPr lang="sk-SK" sz="2000" dirty="0"/>
              <a:t>KEGA 001UJS-4/2018</a:t>
            </a:r>
          </a:p>
          <a:p>
            <a:r>
              <a:rPr lang="sk-SK" altLang="sk-SK" sz="2000" dirty="0"/>
              <a:t>Pedagogická fakulta Univerzity J. </a:t>
            </a:r>
            <a:r>
              <a:rPr lang="sk-SK" altLang="sk-SK" sz="2000" dirty="0" err="1"/>
              <a:t>Selyeho</a:t>
            </a:r>
            <a:endParaRPr lang="en-US" altLang="sk-SK" sz="2000" dirty="0"/>
          </a:p>
          <a:p>
            <a:endParaRPr lang="sk-SK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E453522D-EB37-44C1-AD0E-6034D67545A4}"/>
              </a:ext>
            </a:extLst>
          </p:cNvPr>
          <p:cNvSpPr txBox="1">
            <a:spLocks/>
          </p:cNvSpPr>
          <p:nvPr/>
        </p:nvSpPr>
        <p:spPr>
          <a:xfrm>
            <a:off x="7691444" y="5530372"/>
            <a:ext cx="3120489" cy="1000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sz="2000" dirty="0" smtClean="0"/>
              <a:t> </a:t>
            </a:r>
            <a:r>
              <a:rPr lang="hu-HU" sz="2000" dirty="0"/>
              <a:t>Szabolcs Simon, PhD</a:t>
            </a:r>
            <a:r>
              <a:rPr lang="hu-HU" sz="2000" dirty="0" smtClean="0"/>
              <a:t>.</a:t>
            </a:r>
            <a:endParaRPr lang="hu-HU" sz="2000" dirty="0"/>
          </a:p>
        </p:txBody>
      </p:sp>
      <p:pic>
        <p:nvPicPr>
          <p:cNvPr id="6" name="Obrázo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41" y="853696"/>
            <a:ext cx="317500" cy="476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2471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2695" y="984563"/>
            <a:ext cx="10515600" cy="4351338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b="1" dirty="0" err="1">
                <a:cs typeface="Times New Roman" panose="02020603050405020304" pitchFamily="18" charset="0"/>
              </a:rPr>
              <a:t>Funkčné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štýly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spisovného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jazyka</a:t>
            </a:r>
            <a:r>
              <a:rPr lang="hu-HU" dirty="0">
                <a:cs typeface="Times New Roman" panose="02020603050405020304" pitchFamily="18" charset="0"/>
              </a:rPr>
              <a:t>: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b="1" dirty="0">
                <a:cs typeface="Times New Roman" panose="02020603050405020304" pitchFamily="18" charset="0"/>
              </a:rPr>
              <a:t>A. </a:t>
            </a:r>
            <a:r>
              <a:rPr lang="hu-HU" b="1" dirty="0" err="1">
                <a:cs typeface="Times New Roman" panose="02020603050405020304" pitchFamily="18" charset="0"/>
              </a:rPr>
              <a:t>podľa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konkrétneho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cieľa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prejavu</a:t>
            </a:r>
            <a:r>
              <a:rPr lang="hu-HU" b="1" dirty="0">
                <a:cs typeface="Times New Roman" panose="02020603050405020304" pitchFamily="18" charset="0"/>
              </a:rPr>
              <a:t>: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1. </a:t>
            </a:r>
            <a:r>
              <a:rPr lang="hu-HU" dirty="0" err="1">
                <a:cs typeface="Times New Roman" panose="02020603050405020304" pitchFamily="18" charset="0"/>
              </a:rPr>
              <a:t>praktické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oznámenie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správa</a:t>
            </a:r>
            <a:endParaRPr lang="hu-HU" dirty="0"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2. </a:t>
            </a:r>
            <a:r>
              <a:rPr lang="hu-HU" dirty="0" err="1">
                <a:cs typeface="Times New Roman" panose="02020603050405020304" pitchFamily="18" charset="0"/>
              </a:rPr>
              <a:t>apelovanie</a:t>
            </a:r>
            <a:r>
              <a:rPr lang="hu-HU" dirty="0">
                <a:cs typeface="Times New Roman" panose="02020603050405020304" pitchFamily="18" charset="0"/>
              </a:rPr>
              <a:t> (</a:t>
            </a:r>
            <a:r>
              <a:rPr lang="hu-HU" dirty="0" err="1">
                <a:cs typeface="Times New Roman" panose="02020603050405020304" pitchFamily="18" charset="0"/>
              </a:rPr>
              <a:t>výzva</a:t>
            </a:r>
            <a:r>
              <a:rPr lang="hu-HU" dirty="0">
                <a:cs typeface="Times New Roman" panose="02020603050405020304" pitchFamily="18" charset="0"/>
              </a:rPr>
              <a:t>), </a:t>
            </a:r>
            <a:r>
              <a:rPr lang="hu-HU" dirty="0" err="1">
                <a:cs typeface="Times New Roman" panose="02020603050405020304" pitchFamily="18" charset="0"/>
              </a:rPr>
              <a:t>presvedčovanie</a:t>
            </a:r>
            <a:endParaRPr lang="hu-HU" dirty="0"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3. </a:t>
            </a:r>
            <a:r>
              <a:rPr lang="hu-HU" dirty="0" err="1">
                <a:cs typeface="Times New Roman" panose="02020603050405020304" pitchFamily="18" charset="0"/>
              </a:rPr>
              <a:t>všeobecné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poučenie</a:t>
            </a:r>
            <a:r>
              <a:rPr lang="hu-HU" dirty="0">
                <a:cs typeface="Times New Roman" panose="02020603050405020304" pitchFamily="18" charset="0"/>
              </a:rPr>
              <a:t> (</a:t>
            </a:r>
            <a:r>
              <a:rPr lang="hu-HU" dirty="0" err="1">
                <a:cs typeface="Times New Roman" panose="02020603050405020304" pitchFamily="18" charset="0"/>
              </a:rPr>
              <a:t>populárny</a:t>
            </a:r>
            <a:r>
              <a:rPr lang="hu-HU" dirty="0">
                <a:cs typeface="Times New Roman" panose="02020603050405020304" pitchFamily="18" charset="0"/>
              </a:rPr>
              <a:t>)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4. </a:t>
            </a:r>
            <a:r>
              <a:rPr lang="hu-HU" dirty="0" err="1">
                <a:cs typeface="Times New Roman" panose="02020603050405020304" pitchFamily="18" charset="0"/>
              </a:rPr>
              <a:t>odborné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poučenie</a:t>
            </a:r>
            <a:r>
              <a:rPr lang="hu-HU" dirty="0">
                <a:cs typeface="Times New Roman" panose="02020603050405020304" pitchFamily="18" charset="0"/>
              </a:rPr>
              <a:t> (</a:t>
            </a:r>
            <a:r>
              <a:rPr lang="hu-HU" dirty="0" err="1">
                <a:cs typeface="Times New Roman" panose="02020603050405020304" pitchFamily="18" charset="0"/>
              </a:rPr>
              <a:t>výklad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dokazovanie</a:t>
            </a:r>
            <a:r>
              <a:rPr lang="hu-HU" dirty="0">
                <a:cs typeface="Times New Roman" panose="02020603050405020304" pitchFamily="18" charset="0"/>
              </a:rPr>
              <a:t>)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5. </a:t>
            </a:r>
            <a:r>
              <a:rPr lang="hu-HU" dirty="0" err="1">
                <a:cs typeface="Times New Roman" panose="02020603050405020304" pitchFamily="18" charset="0"/>
              </a:rPr>
              <a:t>kodifikujúce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formulácie</a:t>
            </a:r>
            <a:endParaRPr lang="hu-HU" dirty="0"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</a:pP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031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6684" y="718042"/>
            <a:ext cx="10830060" cy="57085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b="1" dirty="0">
                <a:cs typeface="Times New Roman" panose="02020603050405020304" pitchFamily="18" charset="0"/>
              </a:rPr>
              <a:t>B. </a:t>
            </a:r>
            <a:r>
              <a:rPr lang="hu-HU" b="1" dirty="0" err="1">
                <a:cs typeface="Times New Roman" panose="02020603050405020304" pitchFamily="18" charset="0"/>
              </a:rPr>
              <a:t>podľa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spôsobu</a:t>
            </a:r>
            <a:r>
              <a:rPr lang="hu-HU" b="1" dirty="0">
                <a:cs typeface="Times New Roman" panose="02020603050405020304" pitchFamily="18" charset="0"/>
              </a:rPr>
              <a:t> </a:t>
            </a:r>
            <a:r>
              <a:rPr lang="hu-HU" b="1" dirty="0" err="1">
                <a:cs typeface="Times New Roman" panose="02020603050405020304" pitchFamily="18" charset="0"/>
              </a:rPr>
              <a:t>prejavu</a:t>
            </a:r>
            <a:r>
              <a:rPr lang="hu-HU" b="1" dirty="0"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cs typeface="Times New Roman" panose="02020603050405020304" pitchFamily="18" charset="0"/>
              </a:rPr>
              <a:t>intímny</a:t>
            </a:r>
            <a:r>
              <a:rPr lang="hu-HU" dirty="0">
                <a:cs typeface="Times New Roman" panose="02020603050405020304" pitchFamily="18" charset="0"/>
              </a:rPr>
              <a:t> – </a:t>
            </a:r>
            <a:r>
              <a:rPr lang="hu-HU" dirty="0" err="1">
                <a:cs typeface="Times New Roman" panose="02020603050405020304" pitchFamily="18" charset="0"/>
              </a:rPr>
              <a:t>verejný</a:t>
            </a:r>
            <a:endParaRPr lang="hu-HU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cs typeface="Times New Roman" panose="02020603050405020304" pitchFamily="18" charset="0"/>
              </a:rPr>
              <a:t>ústny</a:t>
            </a:r>
            <a:r>
              <a:rPr lang="hu-HU" dirty="0">
                <a:cs typeface="Times New Roman" panose="02020603050405020304" pitchFamily="18" charset="0"/>
              </a:rPr>
              <a:t> – </a:t>
            </a:r>
            <a:r>
              <a:rPr lang="hu-HU" dirty="0" err="1">
                <a:cs typeface="Times New Roman" panose="02020603050405020304" pitchFamily="18" charset="0"/>
              </a:rPr>
              <a:t>písomný</a:t>
            </a:r>
            <a:endParaRPr lang="hu-HU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cs typeface="Times New Roman" panose="02020603050405020304" pitchFamily="18" charset="0"/>
              </a:rPr>
              <a:t>ústny</a:t>
            </a:r>
            <a:r>
              <a:rPr lang="hu-HU" dirty="0">
                <a:cs typeface="Times New Roman" panose="02020603050405020304" pitchFamily="18" charset="0"/>
              </a:rPr>
              <a:t>: 1. </a:t>
            </a:r>
            <a:r>
              <a:rPr lang="hu-HU" dirty="0" err="1">
                <a:cs typeface="Times New Roman" panose="02020603050405020304" pitchFamily="18" charset="0"/>
              </a:rPr>
              <a:t>intímny</a:t>
            </a:r>
            <a:r>
              <a:rPr lang="hu-HU" dirty="0">
                <a:cs typeface="Times New Roman" panose="02020603050405020304" pitchFamily="18" charset="0"/>
              </a:rPr>
              <a:t>: (monológ) – dialóg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verejný</a:t>
            </a:r>
            <a:r>
              <a:rPr lang="hu-HU" dirty="0">
                <a:cs typeface="Times New Roman" panose="02020603050405020304" pitchFamily="18" charset="0"/>
              </a:rPr>
              <a:t>: </a:t>
            </a:r>
            <a:r>
              <a:rPr lang="hu-HU" dirty="0" err="1">
                <a:cs typeface="Times New Roman" panose="02020603050405020304" pitchFamily="18" charset="0"/>
              </a:rPr>
              <a:t>prejav</a:t>
            </a:r>
            <a:r>
              <a:rPr lang="hu-HU" dirty="0">
                <a:cs typeface="Times New Roman" panose="02020603050405020304" pitchFamily="18" charset="0"/>
              </a:rPr>
              <a:t> – </a:t>
            </a:r>
            <a:r>
              <a:rPr lang="hu-HU" dirty="0" err="1">
                <a:cs typeface="Times New Roman" panose="02020603050405020304" pitchFamily="18" charset="0"/>
              </a:rPr>
              <a:t>diskusia</a:t>
            </a:r>
            <a:endParaRPr lang="hu-HU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cs typeface="Times New Roman" panose="02020603050405020304" pitchFamily="18" charset="0"/>
              </a:rPr>
              <a:t>písomný</a:t>
            </a:r>
            <a:r>
              <a:rPr lang="hu-HU" dirty="0">
                <a:cs typeface="Times New Roman" panose="02020603050405020304" pitchFamily="18" charset="0"/>
              </a:rPr>
              <a:t>: 1. </a:t>
            </a:r>
            <a:r>
              <a:rPr lang="hu-HU" dirty="0" err="1">
                <a:cs typeface="Times New Roman" panose="02020603050405020304" pitchFamily="18" charset="0"/>
              </a:rPr>
              <a:t>intímny</a:t>
            </a:r>
            <a:endParaRPr lang="hu-HU" dirty="0"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cs typeface="Times New Roman" panose="02020603050405020304" pitchFamily="18" charset="0"/>
              </a:rPr>
              <a:t>                     2. </a:t>
            </a:r>
            <a:r>
              <a:rPr lang="hu-HU" dirty="0" err="1">
                <a:cs typeface="Times New Roman" panose="02020603050405020304" pitchFamily="18" charset="0"/>
              </a:rPr>
              <a:t>verejný</a:t>
            </a:r>
            <a:r>
              <a:rPr lang="hu-HU" dirty="0">
                <a:cs typeface="Times New Roman" panose="02020603050405020304" pitchFamily="18" charset="0"/>
              </a:rPr>
              <a:t>: a) </a:t>
            </a:r>
            <a:r>
              <a:rPr lang="hu-HU" dirty="0" err="1">
                <a:cs typeface="Times New Roman" panose="02020603050405020304" pitchFamily="18" charset="0"/>
              </a:rPr>
              <a:t>oznámenie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plagát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novinársky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a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knižný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prejav</a:t>
            </a:r>
            <a:endParaRPr lang="hu-HU" dirty="0"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2832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5459" y="1030310"/>
            <a:ext cx="10800009" cy="50178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„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Rozdiel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medzi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že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určený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konkrétnym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cieľom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každého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prejavu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; ide o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funkciu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prejavu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alebo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hovoru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parole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),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kým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určený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všeobecným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účelom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normovaného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súboru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prostriedkov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funkciou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langue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).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prejavoch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teda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stretávame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s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funkčnými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jazykmi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rozličných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typoch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štýlov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“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                                                                                (B.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Havránek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495975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6764" y="1151988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sledovanej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oblasti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teda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vyskytujú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tri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fundamentálne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výrazy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endParaRPr lang="hu-HU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funkčná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varieta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čiže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funkciolekt</a:t>
            </a:r>
            <a:endParaRPr lang="hu-HU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714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518" y="528034"/>
            <a:ext cx="10877282" cy="564892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všeobecné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označenie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registrovaného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sférach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výskytu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každodenného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života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vedy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slovesného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umenia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žurnalistiky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inštrukcií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resp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. inak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vymedzené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domény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latin typeface="+mj-lt"/>
                <a:cs typeface="Times New Roman" panose="02020603050405020304" pitchFamily="18" charset="0"/>
              </a:rPr>
              <a:t>Funkčný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označuje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výsledok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štylizačných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aktivít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komunikantov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týchto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doménach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>
                <a:latin typeface="+mj-lt"/>
                <a:cs typeface="Times New Roman" panose="02020603050405020304" pitchFamily="18" charset="0"/>
              </a:rPr>
              <a:t>Funkciolekt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pokrýva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referenčnú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oblasť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štýlu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funkčná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varieta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ako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objekt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+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charakteristické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jazykové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správanie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funkčnej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sfére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),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pričom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popredí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sociálno-interakčná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stránka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správania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hu-HU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65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 err="1">
                <a:effectLst/>
                <a:latin typeface="+mn-lt"/>
              </a:rPr>
              <a:t>Diferenciácia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>
                <a:effectLst/>
                <a:latin typeface="+mn-lt"/>
              </a:rPr>
              <a:t>národného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>
                <a:effectLst/>
                <a:latin typeface="+mn-lt"/>
              </a:rPr>
              <a:t>jazyka</a:t>
            </a:r>
            <a:endParaRPr lang="hu-HU" sz="4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Nasledovné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tri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formy</a:t>
            </a:r>
            <a:r>
              <a:rPr lang="hu-HU" dirty="0">
                <a:effectLst/>
                <a:latin typeface="+mj-lt"/>
              </a:rPr>
              <a:t> – </a:t>
            </a:r>
            <a:r>
              <a:rPr lang="hu-HU" dirty="0" err="1">
                <a:effectLst/>
                <a:latin typeface="+mj-lt"/>
              </a:rPr>
              <a:t>spisovná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štandardná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subštandardná</a:t>
            </a:r>
            <a:r>
              <a:rPr lang="hu-HU" dirty="0">
                <a:effectLst/>
                <a:latin typeface="+mj-lt"/>
              </a:rPr>
              <a:t> – </a:t>
            </a:r>
            <a:r>
              <a:rPr lang="hu-HU" dirty="0" err="1">
                <a:effectLst/>
                <a:latin typeface="+mj-lt"/>
              </a:rPr>
              <a:t>sa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používajú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všetkých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vrstvách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národa</a:t>
            </a:r>
            <a:r>
              <a:rPr lang="hu-HU" dirty="0">
                <a:effectLst/>
                <a:latin typeface="+mj-lt"/>
              </a:rPr>
              <a:t>. 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smtClean="0">
                <a:effectLst/>
                <a:latin typeface="+mj-lt"/>
              </a:rPr>
              <a:t>Ide </a:t>
            </a:r>
            <a:r>
              <a:rPr lang="hu-HU" dirty="0">
                <a:effectLst/>
                <a:latin typeface="+mj-lt"/>
              </a:rPr>
              <a:t>o </a:t>
            </a:r>
            <a:r>
              <a:rPr lang="hu-HU" dirty="0" err="1">
                <a:effectLst/>
                <a:latin typeface="+mj-lt"/>
              </a:rPr>
              <a:t>celonárodné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formy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národného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jazyka</a:t>
            </a:r>
            <a:r>
              <a:rPr lang="hu-HU" dirty="0">
                <a:effectLst/>
                <a:latin typeface="+mj-lt"/>
              </a:rPr>
              <a:t> a </a:t>
            </a:r>
            <a:r>
              <a:rPr lang="hu-HU" dirty="0" err="1">
                <a:effectLst/>
                <a:latin typeface="+mj-lt"/>
              </a:rPr>
              <a:t>poznajú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ich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prakticky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všetci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príslušníci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nášho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národa</a:t>
            </a:r>
            <a:r>
              <a:rPr lang="hu-HU" dirty="0">
                <a:effectLst/>
                <a:latin typeface="+mj-lt"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Napríklad</a:t>
            </a:r>
            <a:r>
              <a:rPr lang="hu-HU" dirty="0">
                <a:effectLst/>
                <a:latin typeface="+mj-lt"/>
              </a:rPr>
              <a:t>: </a:t>
            </a:r>
            <a:r>
              <a:rPr lang="hu-HU" dirty="0" smtClean="0">
                <a:effectLst/>
                <a:latin typeface="+mj-lt"/>
              </a:rPr>
              <a:t>	</a:t>
            </a:r>
            <a:r>
              <a:rPr lang="hu-HU" i="1" dirty="0" err="1" smtClean="0">
                <a:effectLst/>
                <a:latin typeface="+mj-lt"/>
              </a:rPr>
              <a:t>mäso</a:t>
            </a:r>
            <a:r>
              <a:rPr lang="hu-HU" i="1" dirty="0" smtClean="0">
                <a:effectLst/>
                <a:latin typeface="+mj-lt"/>
              </a:rPr>
              <a:t> </a:t>
            </a:r>
            <a:r>
              <a:rPr lang="hu-HU" i="1" dirty="0">
                <a:effectLst/>
                <a:latin typeface="+mj-lt"/>
              </a:rPr>
              <a:t>– </a:t>
            </a:r>
            <a:r>
              <a:rPr lang="hu-HU" i="1" dirty="0" err="1">
                <a:effectLst/>
                <a:latin typeface="+mj-lt"/>
              </a:rPr>
              <a:t>meso</a:t>
            </a:r>
            <a:r>
              <a:rPr lang="hu-HU" i="1" dirty="0">
                <a:effectLst/>
                <a:latin typeface="+mj-lt"/>
              </a:rPr>
              <a:t> – </a:t>
            </a:r>
            <a:r>
              <a:rPr lang="hu-HU" i="1" dirty="0" err="1">
                <a:effectLst/>
                <a:latin typeface="+mj-lt"/>
              </a:rPr>
              <a:t>maso</a:t>
            </a:r>
            <a:r>
              <a:rPr lang="hu-HU" i="1" dirty="0">
                <a:effectLst/>
                <a:latin typeface="+mj-lt"/>
              </a:rPr>
              <a:t>,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i="1" dirty="0" smtClean="0">
                <a:effectLst/>
                <a:latin typeface="+mj-lt"/>
              </a:rPr>
              <a:t>		</a:t>
            </a:r>
            <a:r>
              <a:rPr lang="hu-HU" i="1" dirty="0" err="1" smtClean="0">
                <a:effectLst/>
                <a:latin typeface="+mj-lt"/>
              </a:rPr>
              <a:t>nákladné</a:t>
            </a:r>
            <a:r>
              <a:rPr lang="hu-HU" i="1" dirty="0" smtClean="0">
                <a:effectLst/>
                <a:latin typeface="+mj-lt"/>
              </a:rPr>
              <a:t> </a:t>
            </a:r>
            <a:r>
              <a:rPr lang="hu-HU" i="1" dirty="0" err="1">
                <a:effectLst/>
                <a:latin typeface="+mj-lt"/>
              </a:rPr>
              <a:t>auto</a:t>
            </a:r>
            <a:r>
              <a:rPr lang="hu-HU" i="1" dirty="0">
                <a:effectLst/>
                <a:latin typeface="+mj-lt"/>
              </a:rPr>
              <a:t> – </a:t>
            </a:r>
            <a:r>
              <a:rPr lang="hu-HU" i="1" dirty="0" err="1">
                <a:effectLst/>
                <a:latin typeface="+mj-lt"/>
              </a:rPr>
              <a:t>nákladiak</a:t>
            </a:r>
            <a:r>
              <a:rPr lang="hu-HU" i="1" dirty="0">
                <a:effectLst/>
                <a:latin typeface="+mj-lt"/>
              </a:rPr>
              <a:t> – </a:t>
            </a:r>
            <a:r>
              <a:rPr lang="hu-HU" i="1" dirty="0" err="1">
                <a:effectLst/>
                <a:latin typeface="+mj-lt"/>
              </a:rPr>
              <a:t>náklaďák</a:t>
            </a:r>
            <a:r>
              <a:rPr lang="hu-HU" dirty="0">
                <a:effectLst/>
                <a:latin typeface="+mj-lt"/>
              </a:rPr>
              <a:t>.</a:t>
            </a: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2679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42926"/>
            <a:ext cx="10515600" cy="1325563"/>
          </a:xfrm>
        </p:spPr>
        <p:txBody>
          <a:bodyPr>
            <a:normAutofit/>
          </a:bodyPr>
          <a:lstStyle/>
          <a:p>
            <a:r>
              <a:rPr lang="hu-HU" sz="4000" b="1" dirty="0" err="1">
                <a:effectLst/>
                <a:latin typeface="+mn-lt"/>
              </a:rPr>
              <a:t>Diferenciácia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>
                <a:effectLst/>
                <a:latin typeface="+mn-lt"/>
              </a:rPr>
              <a:t>národného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>
                <a:effectLst/>
                <a:latin typeface="+mn-lt"/>
              </a:rPr>
              <a:t>jazyka</a:t>
            </a:r>
            <a:endParaRPr lang="hu-HU" sz="4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003426"/>
            <a:ext cx="10515600" cy="4351338"/>
          </a:xfrm>
        </p:spPr>
        <p:txBody>
          <a:bodyPr/>
          <a:lstStyle/>
          <a:p>
            <a:pPr marL="271463" indent="-271463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Medzi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sociálne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nárečia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patrí</a:t>
            </a:r>
            <a:r>
              <a:rPr lang="hu-HU" dirty="0">
                <a:effectLst/>
                <a:latin typeface="+mj-lt"/>
              </a:rPr>
              <a:t> aj </a:t>
            </a:r>
            <a:r>
              <a:rPr lang="hu-HU" dirty="0" err="1">
                <a:effectLst/>
                <a:latin typeface="+mj-lt"/>
              </a:rPr>
              <a:t>argot</a:t>
            </a:r>
            <a:r>
              <a:rPr lang="hu-HU" dirty="0">
                <a:effectLst/>
                <a:latin typeface="+mj-lt"/>
              </a:rPr>
              <a:t>. </a:t>
            </a:r>
          </a:p>
          <a:p>
            <a:pPr marL="271463" indent="-271463">
              <a:lnSpc>
                <a:spcPct val="150000"/>
              </a:lnSpc>
              <a:spcBef>
                <a:spcPts val="0"/>
              </a:spcBef>
            </a:pPr>
            <a:r>
              <a:rPr lang="hu-HU" dirty="0" smtClean="0">
                <a:effectLst/>
                <a:latin typeface="+mj-lt"/>
              </a:rPr>
              <a:t>Ide </a:t>
            </a:r>
            <a:r>
              <a:rPr lang="hu-HU" dirty="0">
                <a:effectLst/>
                <a:latin typeface="+mj-lt"/>
              </a:rPr>
              <a:t>o </a:t>
            </a:r>
            <a:r>
              <a:rPr lang="hu-HU" dirty="0" err="1">
                <a:effectLst/>
                <a:latin typeface="+mj-lt"/>
              </a:rPr>
              <a:t>subštandardnú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formu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národného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jazyka</a:t>
            </a:r>
            <a:r>
              <a:rPr lang="hu-HU" dirty="0">
                <a:effectLst/>
                <a:latin typeface="+mj-lt"/>
              </a:rPr>
              <a:t>. </a:t>
            </a:r>
            <a:r>
              <a:rPr lang="hu-HU" dirty="0" err="1">
                <a:effectLst/>
                <a:latin typeface="+mj-lt"/>
              </a:rPr>
              <a:t>Argotické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slová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slúžia</a:t>
            </a:r>
            <a:r>
              <a:rPr lang="hu-HU" dirty="0">
                <a:effectLst/>
                <a:latin typeface="+mj-lt"/>
              </a:rPr>
              <a:t> na </a:t>
            </a:r>
            <a:r>
              <a:rPr lang="hu-HU" dirty="0" err="1">
                <a:effectLst/>
                <a:latin typeface="+mj-lt"/>
              </a:rPr>
              <a:t>utajovanie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komunikácie</a:t>
            </a:r>
            <a:r>
              <a:rPr lang="hu-HU" dirty="0">
                <a:effectLst/>
                <a:latin typeface="+mj-lt"/>
              </a:rPr>
              <a:t>.</a:t>
            </a:r>
          </a:p>
          <a:p>
            <a:pPr marL="271463" indent="-271463">
              <a:lnSpc>
                <a:spcPct val="150000"/>
              </a:lnSpc>
              <a:spcBef>
                <a:spcPts val="0"/>
              </a:spcBef>
            </a:pPr>
            <a:r>
              <a:rPr lang="hu-HU" dirty="0" smtClean="0">
                <a:effectLst/>
                <a:latin typeface="+mj-lt"/>
              </a:rPr>
              <a:t>V </a:t>
            </a:r>
            <a:r>
              <a:rPr lang="hu-HU" dirty="0" err="1">
                <a:effectLst/>
                <a:latin typeface="+mj-lt"/>
              </a:rPr>
              <a:t>užšom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zmysle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zahŕňa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argot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takú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skupinu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ľudí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ktorá</a:t>
            </a:r>
            <a:r>
              <a:rPr lang="hu-HU" dirty="0">
                <a:effectLst/>
                <a:latin typeface="+mj-lt"/>
              </a:rPr>
              <a:t> je v </a:t>
            </a:r>
            <a:r>
              <a:rPr lang="hu-HU" dirty="0" err="1">
                <a:effectLst/>
                <a:latin typeface="+mj-lt"/>
              </a:rPr>
              <a:t>rozpore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zákonom</a:t>
            </a:r>
            <a:r>
              <a:rPr lang="hu-HU" dirty="0" smtClean="0">
                <a:effectLst/>
                <a:latin typeface="+mj-lt"/>
              </a:rPr>
              <a:t>.</a:t>
            </a: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4255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754592"/>
            <a:ext cx="10515600" cy="1325563"/>
          </a:xfrm>
        </p:spPr>
        <p:txBody>
          <a:bodyPr>
            <a:normAutofit/>
          </a:bodyPr>
          <a:lstStyle/>
          <a:p>
            <a:r>
              <a:rPr lang="sk-SK" sz="4000" b="1" dirty="0">
                <a:latin typeface="+mn-lt"/>
              </a:rPr>
              <a:t>Jazyková rozmanitosť a jazykový repertoár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43232" y="2002919"/>
            <a:ext cx="10689968" cy="3931354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sk-SK" b="1" dirty="0">
                <a:latin typeface="+mj-lt"/>
              </a:rPr>
              <a:t> jazykový repertoár</a:t>
            </a:r>
            <a:r>
              <a:rPr lang="sk-SK" dirty="0">
                <a:latin typeface="+mj-lt"/>
              </a:rPr>
              <a:t>, tj. súbor jazykových prostriedkov, ktoré sú k dispozícii členom daného kolektívu a z ktorých si volia tie, ktoré najlepšie zodpovedajú komunikačnej situácii</a:t>
            </a:r>
          </a:p>
        </p:txBody>
      </p:sp>
    </p:spTree>
    <p:extLst>
      <p:ext uri="{BB962C8B-B14F-4D97-AF65-F5344CB8AC3E}">
        <p14:creationId xmlns:p14="http://schemas.microsoft.com/office/powerpoint/2010/main" val="1112049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3067" y="418575"/>
            <a:ext cx="9235421" cy="1143000"/>
          </a:xfrm>
        </p:spPr>
        <p:txBody>
          <a:bodyPr>
            <a:normAutofit/>
          </a:bodyPr>
          <a:lstStyle/>
          <a:p>
            <a:r>
              <a:rPr lang="en-GB" sz="4000" b="1" dirty="0" err="1">
                <a:latin typeface="+mn-lt"/>
              </a:rPr>
              <a:t>Jazyková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rozličnosť</a:t>
            </a:r>
            <a:r>
              <a:rPr lang="en-GB" sz="4000" b="1" dirty="0">
                <a:latin typeface="+mn-lt"/>
              </a:rPr>
              <a:t> a </a:t>
            </a:r>
            <a:r>
              <a:rPr lang="en-GB" sz="4000" b="1" dirty="0" err="1">
                <a:latin typeface="+mn-lt"/>
              </a:rPr>
              <a:t>jazykový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repertoár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3067" y="1340689"/>
            <a:ext cx="8957468" cy="4789181"/>
          </a:xfrm>
        </p:spPr>
        <p:txBody>
          <a:bodyPr>
            <a:normAutofit/>
          </a:bodyPr>
          <a:lstStyle/>
          <a:p>
            <a:pPr marL="271463" indent="-271463" algn="just">
              <a:lnSpc>
                <a:spcPct val="150000"/>
              </a:lnSpc>
              <a:spcBef>
                <a:spcPts val="0"/>
              </a:spcBef>
            </a:pPr>
            <a:r>
              <a:rPr lang="en-GB" dirty="0" err="1" smtClean="0">
                <a:latin typeface="+mj-lt"/>
              </a:rPr>
              <a:t>Výskumné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východiská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sociolingvistiky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sú</a:t>
            </a:r>
            <a:r>
              <a:rPr lang="en-GB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jazykové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rozličnosti</a:t>
            </a:r>
            <a:r>
              <a:rPr lang="en-GB" b="1" dirty="0">
                <a:latin typeface="+mj-lt"/>
              </a:rPr>
              <a:t>. </a:t>
            </a:r>
            <a:endParaRPr lang="sk-SK" b="1" dirty="0">
              <a:latin typeface="+mj-lt"/>
            </a:endParaRPr>
          </a:p>
          <a:p>
            <a:pPr marL="271463" indent="-271463" algn="just">
              <a:lnSpc>
                <a:spcPct val="150000"/>
              </a:lnSpc>
              <a:spcBef>
                <a:spcPts val="0"/>
              </a:spcBef>
            </a:pPr>
            <a:r>
              <a:rPr lang="sk-SK" dirty="0" smtClean="0">
                <a:latin typeface="+mj-lt"/>
              </a:rPr>
              <a:t>J</a:t>
            </a:r>
            <a:r>
              <a:rPr lang="en-GB" dirty="0" err="1">
                <a:latin typeface="+mj-lt"/>
              </a:rPr>
              <a:t>azyk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nedeliteľný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celok</a:t>
            </a:r>
            <a:r>
              <a:rPr lang="en-GB" dirty="0">
                <a:latin typeface="+mj-lt"/>
              </a:rPr>
              <a:t>, ale </a:t>
            </a:r>
            <a:r>
              <a:rPr lang="sk-SK" dirty="0">
                <a:latin typeface="+mj-lt"/>
              </a:rPr>
              <a:t>súhrn </a:t>
            </a:r>
            <a:r>
              <a:rPr lang="en-GB" dirty="0">
                <a:latin typeface="+mj-lt"/>
              </a:rPr>
              <a:t>r</a:t>
            </a:r>
            <a:r>
              <a:rPr lang="sk-SK" dirty="0" err="1">
                <a:latin typeface="+mj-lt"/>
              </a:rPr>
              <a:t>ôznych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varie</a:t>
            </a:r>
            <a:r>
              <a:rPr lang="sk-SK" dirty="0">
                <a:latin typeface="+mj-lt"/>
              </a:rPr>
              <a:t>t, </a:t>
            </a:r>
            <a:r>
              <a:rPr lang="en-GB" i="1" dirty="0" err="1">
                <a:latin typeface="+mj-lt"/>
              </a:rPr>
              <a:t>geografick</a:t>
            </a:r>
            <a:r>
              <a:rPr lang="sk-SK" i="1" dirty="0" err="1">
                <a:latin typeface="+mj-lt"/>
              </a:rPr>
              <a:t>ých</a:t>
            </a:r>
            <a:r>
              <a:rPr lang="en-GB" i="1" dirty="0">
                <a:latin typeface="+mj-lt"/>
              </a:rPr>
              <a:t> a </a:t>
            </a:r>
            <a:r>
              <a:rPr lang="en-GB" i="1" dirty="0" err="1">
                <a:latin typeface="+mj-lt"/>
              </a:rPr>
              <a:t>spoločensk</a:t>
            </a:r>
            <a:r>
              <a:rPr lang="sk-SK" i="1" dirty="0" err="1">
                <a:latin typeface="+mj-lt"/>
              </a:rPr>
              <a:t>ých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dialekt</a:t>
            </a:r>
            <a:r>
              <a:rPr lang="sk-SK" i="1" dirty="0" err="1">
                <a:latin typeface="+mj-lt"/>
              </a:rPr>
              <a:t>ov</a:t>
            </a:r>
            <a:r>
              <a:rPr lang="en-GB" i="1" dirty="0">
                <a:latin typeface="+mj-lt"/>
              </a:rPr>
              <a:t>.</a:t>
            </a:r>
            <a:endParaRPr lang="sk-SK" i="1" dirty="0">
              <a:latin typeface="+mj-lt"/>
            </a:endParaRPr>
          </a:p>
          <a:p>
            <a:pPr marL="271463" indent="-271463" algn="just">
              <a:lnSpc>
                <a:spcPct val="150000"/>
              </a:lnSpc>
              <a:spcBef>
                <a:spcPts val="0"/>
              </a:spcBef>
            </a:pPr>
            <a:r>
              <a:rPr lang="en-GB" b="1" dirty="0" err="1" smtClean="0">
                <a:latin typeface="+mj-lt"/>
              </a:rPr>
              <a:t>Jazykový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repertoár</a:t>
            </a:r>
            <a:r>
              <a:rPr lang="sk-SK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súbor</a:t>
            </a:r>
            <a:r>
              <a:rPr lang="sk-SK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jazykových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prostriedkov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ktoré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sú</a:t>
            </a:r>
            <a:r>
              <a:rPr lang="en-GB" dirty="0">
                <a:latin typeface="+mj-lt"/>
              </a:rPr>
              <a:t> k </a:t>
            </a:r>
            <a:r>
              <a:rPr lang="en-GB" dirty="0" err="1">
                <a:latin typeface="+mj-lt"/>
              </a:rPr>
              <a:t>dispozícii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členom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daného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kolektívu</a:t>
            </a:r>
            <a:r>
              <a:rPr lang="en-GB" dirty="0">
                <a:latin typeface="+mj-lt"/>
              </a:rPr>
              <a:t> a z </a:t>
            </a:r>
            <a:r>
              <a:rPr lang="en-GB" dirty="0" err="1">
                <a:latin typeface="+mj-lt"/>
              </a:rPr>
              <a:t>ktorých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volia</a:t>
            </a:r>
            <a:r>
              <a:rPr lang="en-GB" dirty="0">
                <a:latin typeface="+mj-lt"/>
              </a:rPr>
              <a:t> tie, </a:t>
            </a:r>
            <a:r>
              <a:rPr lang="en-GB" dirty="0" err="1">
                <a:latin typeface="+mj-lt"/>
              </a:rPr>
              <a:t>ktoré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najlepšie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zodpovedajú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komunikačnej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situácii</a:t>
            </a:r>
            <a:r>
              <a:rPr lang="en-GB" dirty="0">
                <a:latin typeface="+mj-lt"/>
              </a:rPr>
              <a:t>.</a:t>
            </a:r>
            <a:endParaRPr lang="sk-SK" dirty="0">
              <a:latin typeface="+mj-lt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8859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err="1">
                <a:latin typeface="+mn-lt"/>
              </a:rPr>
              <a:t>Typy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rozličných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jazykových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variantov</a:t>
            </a:r>
            <a:endParaRPr lang="sk-SK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en-GB" b="1" dirty="0" err="1" smtClean="0">
                <a:latin typeface="+mj-lt"/>
              </a:rPr>
              <a:t>Štandardizácia</a:t>
            </a:r>
            <a:r>
              <a:rPr lang="en-GB" b="1" dirty="0" smtClean="0">
                <a:latin typeface="+mj-lt"/>
              </a:rPr>
              <a:t> </a:t>
            </a:r>
            <a:r>
              <a:rPr lang="sk-SK" dirty="0">
                <a:latin typeface="+mj-lt"/>
              </a:rPr>
              <a:t>je </a:t>
            </a:r>
            <a:r>
              <a:rPr lang="en-GB" dirty="0" err="1">
                <a:latin typeface="+mj-lt"/>
              </a:rPr>
              <a:t>proces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počas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ktorého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jeden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alebo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viac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variantov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kodifikujú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vypracujú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štandardný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jazyk</a:t>
            </a:r>
            <a:r>
              <a:rPr lang="sk-SK" dirty="0">
                <a:latin typeface="+mj-lt"/>
              </a:rPr>
              <a:t>.</a:t>
            </a: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+mj-lt"/>
              </a:rPr>
              <a:t> napr. </a:t>
            </a:r>
            <a:r>
              <a:rPr lang="en-GB" dirty="0" err="1">
                <a:latin typeface="+mj-lt"/>
              </a:rPr>
              <a:t>vypracovanie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gramatiky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pravopisných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pravidiel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slovníkov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atď</a:t>
            </a:r>
            <a:r>
              <a:rPr lang="en-GB" dirty="0">
                <a:latin typeface="+mj-lt"/>
              </a:rPr>
              <a:t>.</a:t>
            </a:r>
            <a:endParaRPr lang="sk-SK" dirty="0">
              <a:latin typeface="+mj-lt"/>
            </a:endParaRP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en-GB" b="1" dirty="0" err="1" smtClean="0">
                <a:latin typeface="+mj-lt"/>
              </a:rPr>
              <a:t>Štandardný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jazyk</a:t>
            </a:r>
            <a:r>
              <a:rPr lang="en-GB" b="1" dirty="0">
                <a:latin typeface="+mj-lt"/>
              </a:rPr>
              <a:t>:</a:t>
            </a:r>
            <a:r>
              <a:rPr lang="en-GB" dirty="0">
                <a:latin typeface="+mj-lt"/>
              </a:rPr>
              <a:t> je </a:t>
            </a:r>
            <a:r>
              <a:rPr lang="sk-SK" dirty="0" smtClean="0">
                <a:latin typeface="+mj-lt"/>
              </a:rPr>
              <a:t>„</a:t>
            </a:r>
            <a:r>
              <a:rPr lang="en-GB" dirty="0" err="1" smtClean="0">
                <a:latin typeface="+mj-lt"/>
              </a:rPr>
              <a:t>najvyššia</a:t>
            </a:r>
            <a:r>
              <a:rPr lang="sk-SK" dirty="0" smtClean="0">
                <a:latin typeface="+mj-lt"/>
              </a:rPr>
              <a:t>“</a:t>
            </a:r>
            <a:r>
              <a:rPr lang="en-GB" dirty="0" smtClean="0">
                <a:latin typeface="+mj-lt"/>
              </a:rPr>
              <a:t>, </a:t>
            </a:r>
            <a:r>
              <a:rPr lang="sk-SK" dirty="0" smtClean="0">
                <a:latin typeface="+mj-lt"/>
              </a:rPr>
              <a:t>„</a:t>
            </a:r>
            <a:r>
              <a:rPr lang="en-GB" dirty="0" err="1" smtClean="0">
                <a:latin typeface="+mj-lt"/>
              </a:rPr>
              <a:t>prestížna</a:t>
            </a:r>
            <a:r>
              <a:rPr lang="sk-SK" dirty="0" smtClean="0">
                <a:latin typeface="+mj-lt"/>
              </a:rPr>
              <a:t>“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celonárodná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varieta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jazyka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ktorú</a:t>
            </a:r>
            <a:r>
              <a:rPr lang="sk-SK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používajú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tlači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ktorú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počujeme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rádiu</a:t>
            </a:r>
            <a:r>
              <a:rPr lang="en-GB" dirty="0">
                <a:latin typeface="+mj-lt"/>
              </a:rPr>
              <a:t>, v </a:t>
            </a:r>
            <a:r>
              <a:rPr lang="en-GB" dirty="0" err="1">
                <a:latin typeface="+mj-lt"/>
              </a:rPr>
              <a:t>televízii</a:t>
            </a:r>
            <a:r>
              <a:rPr lang="sk-SK" dirty="0">
                <a:latin typeface="+mj-lt"/>
              </a:rPr>
              <a:t> </a:t>
            </a:r>
            <a:r>
              <a:rPr lang="sk-SK" dirty="0" err="1">
                <a:latin typeface="+mj-lt"/>
              </a:rPr>
              <a:t>atď</a:t>
            </a:r>
            <a:r>
              <a:rPr lang="en-GB" dirty="0">
                <a:latin typeface="+mj-lt"/>
              </a:rPr>
              <a:t>.</a:t>
            </a:r>
            <a:endParaRPr lang="hu-HU" dirty="0">
              <a:latin typeface="+mj-lt"/>
            </a:endParaRP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en-GB" b="1" dirty="0" err="1" smtClean="0"/>
              <a:t>Základný</a:t>
            </a:r>
            <a:r>
              <a:rPr lang="en-GB" b="1" dirty="0" smtClean="0"/>
              <a:t> </a:t>
            </a:r>
            <a:r>
              <a:rPr lang="en-GB" b="1" dirty="0" err="1"/>
              <a:t>jazyk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doma</a:t>
            </a:r>
            <a:r>
              <a:rPr lang="en-GB" dirty="0"/>
              <a:t>,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primárnej</a:t>
            </a:r>
            <a:r>
              <a:rPr lang="en-GB" dirty="0"/>
              <a:t> </a:t>
            </a:r>
            <a:r>
              <a:rPr lang="en-GB" dirty="0" err="1"/>
              <a:t>socializáci</a:t>
            </a:r>
            <a:r>
              <a:rPr lang="sk-SK" dirty="0"/>
              <a:t>i</a:t>
            </a:r>
            <a:r>
              <a:rPr lang="en-GB" dirty="0"/>
              <a:t> </a:t>
            </a:r>
            <a:r>
              <a:rPr lang="en-GB" dirty="0" err="1"/>
              <a:t>najkomplexnejšie</a:t>
            </a:r>
            <a:r>
              <a:rPr lang="en-GB" dirty="0"/>
              <a:t> </a:t>
            </a:r>
            <a:r>
              <a:rPr lang="en-GB" dirty="0" err="1"/>
              <a:t>osvojen</a:t>
            </a:r>
            <a:r>
              <a:rPr lang="sk-SK" dirty="0"/>
              <a:t>á</a:t>
            </a:r>
            <a:r>
              <a:rPr lang="en-GB" dirty="0"/>
              <a:t> </a:t>
            </a:r>
            <a:r>
              <a:rPr lang="en-GB" dirty="0" err="1"/>
              <a:t>vari</a:t>
            </a:r>
            <a:r>
              <a:rPr lang="sk-SK" dirty="0" err="1"/>
              <a:t>eta</a:t>
            </a:r>
            <a:r>
              <a:rPr lang="en-GB" dirty="0"/>
              <a:t> </a:t>
            </a:r>
            <a:r>
              <a:rPr lang="en-GB" dirty="0" err="1"/>
              <a:t>jazyka</a:t>
            </a:r>
            <a:r>
              <a:rPr lang="sk-SK" dirty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156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 err="1" smtClean="0">
                <a:solidFill>
                  <a:schemeClr val="accent1">
                    <a:lumMod val="75000"/>
                  </a:schemeClr>
                </a:solidFill>
              </a:rPr>
              <a:t>Vstup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1">
                    <a:lumMod val="75000"/>
                  </a:schemeClr>
                </a:solidFill>
              </a:rPr>
              <a:t>do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1">
                    <a:lumMod val="75000"/>
                  </a:schemeClr>
                </a:solidFill>
              </a:rPr>
              <a:t>problematiky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sk-SK" b="1" dirty="0"/>
              <a:t>Aké sú vrstvy jazyka?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sk-SK" b="1" dirty="0"/>
              <a:t>Sociálne variety, sociálna diferenciácia jazyka.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hu-HU" b="1" dirty="0" err="1"/>
              <a:t>Stratifikačná</a:t>
            </a:r>
            <a:r>
              <a:rPr lang="hu-HU" b="1" dirty="0"/>
              <a:t> </a:t>
            </a:r>
            <a:r>
              <a:rPr lang="hu-HU" b="1" dirty="0" err="1"/>
              <a:t>sociolingvistika</a:t>
            </a:r>
            <a:endParaRPr lang="sk-SK" b="1" dirty="0"/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sk-SK" b="1" dirty="0"/>
              <a:t>Variačná sociolingvistika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sk-SK" b="1" dirty="0"/>
              <a:t>Diferenciácia národného jazyka a štandardizácia </a:t>
            </a:r>
          </a:p>
        </p:txBody>
      </p:sp>
    </p:spTree>
    <p:extLst>
      <p:ext uri="{BB962C8B-B14F-4D97-AF65-F5344CB8AC3E}">
        <p14:creationId xmlns:p14="http://schemas.microsoft.com/office/powerpoint/2010/main" val="1976141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533" y="332656"/>
            <a:ext cx="9711267" cy="619268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</a:pPr>
            <a:r>
              <a:rPr lang="sk-SK" b="1" i="1" dirty="0">
                <a:latin typeface="+mj-lt"/>
              </a:rPr>
              <a:t> </a:t>
            </a:r>
            <a:r>
              <a:rPr lang="sk-SK" b="1" dirty="0">
                <a:latin typeface="+mj-lt"/>
              </a:rPr>
              <a:t>Hovoriaca komunita </a:t>
            </a:r>
            <a:r>
              <a:rPr lang="sk-SK" b="1" i="1" dirty="0">
                <a:latin typeface="+mj-lt"/>
              </a:rPr>
              <a:t>–</a:t>
            </a:r>
            <a:r>
              <a:rPr lang="sk-SK" b="1" dirty="0">
                <a:latin typeface="+mj-lt"/>
              </a:rPr>
              <a:t> </a:t>
            </a:r>
            <a:r>
              <a:rPr lang="sk-SK" dirty="0">
                <a:latin typeface="+mj-lt"/>
              </a:rPr>
              <a:t>znamená všetkých hovoriacich, ktorí hovoria rovnakým jazykom (angličtina, maďarčina, španielčina, atď.). 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</a:pPr>
            <a:r>
              <a:rPr lang="sk-SK" b="1" dirty="0">
                <a:latin typeface="+mj-lt"/>
              </a:rPr>
              <a:t> Komunikatívna kompetencia</a:t>
            </a:r>
            <a:r>
              <a:rPr lang="sk-SK" dirty="0">
                <a:latin typeface="+mj-lt"/>
              </a:rPr>
              <a:t> – schopnosť viesť komunikáciu na základe jazykových a kulturologických vedomostí, v súlade s cieľmi a úlohami komunikácie i komunikačnými situáciami v rámci konkrétnej oblasti činnosti.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</a:pPr>
            <a:r>
              <a:rPr lang="sk-SK" dirty="0">
                <a:latin typeface="+mj-lt"/>
              </a:rPr>
              <a:t> znamená aj takú vedomosť, na základe ktorej sme schopní v istých situáciách primerane používať jazyk.</a:t>
            </a:r>
          </a:p>
        </p:txBody>
      </p:sp>
    </p:spTree>
    <p:extLst>
      <p:ext uri="{BB962C8B-B14F-4D97-AF65-F5344CB8AC3E}">
        <p14:creationId xmlns:p14="http://schemas.microsoft.com/office/powerpoint/2010/main" val="211716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133" y="753130"/>
            <a:ext cx="8711029" cy="706090"/>
          </a:xfrm>
        </p:spPr>
        <p:txBody>
          <a:bodyPr>
            <a:noAutofit/>
          </a:bodyPr>
          <a:lstStyle/>
          <a:p>
            <a:r>
              <a:rPr lang="en-GB" sz="4000" b="1" dirty="0" err="1">
                <a:latin typeface="+mn-lt"/>
              </a:rPr>
              <a:t>Písaný</a:t>
            </a:r>
            <a:r>
              <a:rPr lang="en-GB" sz="4000" b="1" dirty="0">
                <a:latin typeface="+mn-lt"/>
              </a:rPr>
              <a:t> a </a:t>
            </a:r>
            <a:r>
              <a:rPr lang="en-GB" sz="4000" b="1" dirty="0" err="1">
                <a:latin typeface="+mn-lt"/>
              </a:rPr>
              <a:t>hovorený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jazyk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067" y="1459220"/>
            <a:ext cx="8964405" cy="44251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Slovenčina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má</a:t>
            </a:r>
            <a:r>
              <a:rPr lang="en-GB" dirty="0">
                <a:latin typeface="+mj-lt"/>
              </a:rPr>
              <a:t> </a:t>
            </a:r>
            <a:r>
              <a:rPr lang="sk-SK" dirty="0">
                <a:latin typeface="+mj-lt"/>
              </a:rPr>
              <a:t>2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základné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podoby</a:t>
            </a:r>
            <a:r>
              <a:rPr lang="sk-SK" dirty="0">
                <a:latin typeface="+mj-lt"/>
              </a:rPr>
              <a:t>, v ktorých sa realizuje: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sk-SK" b="1" dirty="0">
                <a:latin typeface="+mj-lt"/>
              </a:rPr>
              <a:t>                            </a:t>
            </a:r>
            <a:r>
              <a:rPr lang="en-GB" b="1" dirty="0" err="1">
                <a:latin typeface="+mj-lt"/>
              </a:rPr>
              <a:t>hovoren</a:t>
            </a:r>
            <a:r>
              <a:rPr lang="sk-SK" b="1" dirty="0">
                <a:latin typeface="+mj-lt"/>
              </a:rPr>
              <a:t>ú</a:t>
            </a:r>
            <a:r>
              <a:rPr lang="en-GB" b="1" dirty="0">
                <a:latin typeface="+mj-lt"/>
              </a:rPr>
              <a:t> a </a:t>
            </a:r>
            <a:r>
              <a:rPr lang="en-GB" b="1" dirty="0" err="1">
                <a:latin typeface="+mj-lt"/>
              </a:rPr>
              <a:t>písan</a:t>
            </a:r>
            <a:r>
              <a:rPr lang="sk-SK" b="1" dirty="0">
                <a:latin typeface="+mj-lt"/>
              </a:rPr>
              <a:t>ú</a:t>
            </a:r>
            <a:r>
              <a:rPr lang="en-GB" dirty="0">
                <a:latin typeface="+mj-lt"/>
              </a:rPr>
              <a:t>.</a:t>
            </a:r>
            <a:endParaRPr lang="sk-SK" dirty="0">
              <a:latin typeface="+mj-lt"/>
            </a:endParaRPr>
          </a:p>
          <a:p>
            <a:pPr marL="271463" indent="-271463" algn="just">
              <a:lnSpc>
                <a:spcPct val="150000"/>
              </a:lnSpc>
              <a:spcBef>
                <a:spcPts val="0"/>
              </a:spcBef>
            </a:pPr>
            <a:r>
              <a:rPr lang="en-GB" b="1" dirty="0" err="1" smtClean="0">
                <a:latin typeface="+mj-lt"/>
              </a:rPr>
              <a:t>Pri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písaní</a:t>
            </a:r>
            <a:r>
              <a:rPr lang="en-GB" b="1" dirty="0">
                <a:latin typeface="+mj-lt"/>
              </a:rPr>
              <a:t> </a:t>
            </a:r>
            <a:r>
              <a:rPr lang="en-GB" dirty="0">
                <a:latin typeface="+mj-lt"/>
              </a:rPr>
              <a:t>je </a:t>
            </a:r>
            <a:r>
              <a:rPr lang="en-GB" dirty="0" err="1">
                <a:latin typeface="+mj-lt"/>
              </a:rPr>
              <a:t>daná</a:t>
            </a:r>
            <a:r>
              <a:rPr lang="en-GB" dirty="0">
                <a:latin typeface="+mj-lt"/>
              </a:rPr>
              <a:t> </a:t>
            </a:r>
            <a:r>
              <a:rPr lang="sk-SK" dirty="0">
                <a:latin typeface="+mj-lt"/>
              </a:rPr>
              <a:t>možnosť </a:t>
            </a:r>
            <a:r>
              <a:rPr lang="en-GB" dirty="0" err="1">
                <a:latin typeface="+mj-lt"/>
              </a:rPr>
              <a:t>neustál</a:t>
            </a:r>
            <a:r>
              <a:rPr lang="sk-SK" dirty="0">
                <a:latin typeface="+mj-lt"/>
              </a:rPr>
              <a:t>ej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oprav</a:t>
            </a:r>
            <a:r>
              <a:rPr lang="sk-SK" dirty="0">
                <a:latin typeface="+mj-lt"/>
              </a:rPr>
              <a:t>y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možnosť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použitia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slovníka</a:t>
            </a:r>
            <a:r>
              <a:rPr lang="en-GB" dirty="0">
                <a:latin typeface="+mj-lt"/>
              </a:rPr>
              <a:t>,</a:t>
            </a:r>
            <a:r>
              <a:rPr lang="sk-SK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sloboda</a:t>
            </a:r>
            <a:r>
              <a:rPr lang="sk-SK" dirty="0">
                <a:latin typeface="+mj-lt"/>
              </a:rPr>
              <a:t> 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tempe</a:t>
            </a:r>
            <a:r>
              <a:rPr lang="en-GB" dirty="0">
                <a:latin typeface="+mj-lt"/>
              </a:rPr>
              <a:t>. </a:t>
            </a:r>
            <a:endParaRPr lang="sk-SK" dirty="0">
              <a:latin typeface="+mj-lt"/>
            </a:endParaRPr>
          </a:p>
          <a:p>
            <a:pPr marL="271463" indent="-271463" algn="just">
              <a:lnSpc>
                <a:spcPct val="150000"/>
              </a:lnSpc>
              <a:spcBef>
                <a:spcPts val="0"/>
              </a:spcBef>
            </a:pPr>
            <a:r>
              <a:rPr lang="sk-SK" dirty="0" smtClean="0">
                <a:latin typeface="+mj-lt"/>
              </a:rPr>
              <a:t>N</a:t>
            </a:r>
            <a:r>
              <a:rPr lang="en-GB" dirty="0" err="1">
                <a:latin typeface="+mj-lt"/>
              </a:rPr>
              <a:t>ie</a:t>
            </a:r>
            <a:r>
              <a:rPr lang="en-GB" dirty="0">
                <a:latin typeface="+mj-lt"/>
              </a:rPr>
              <a:t> je tam </a:t>
            </a:r>
            <a:r>
              <a:rPr lang="en-GB" dirty="0" err="1">
                <a:latin typeface="+mj-lt"/>
              </a:rPr>
              <a:t>žiadna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okamžitá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spätná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väzba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takže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vždy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vzniká</a:t>
            </a:r>
            <a:r>
              <a:rPr lang="en-GB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otázka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objektivity</a:t>
            </a:r>
            <a:r>
              <a:rPr lang="en-GB" b="1" dirty="0">
                <a:latin typeface="+mj-lt"/>
              </a:rPr>
              <a:t>.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8887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067" y="620689"/>
            <a:ext cx="8830733" cy="55054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b="1" dirty="0" err="1">
                <a:latin typeface="+mj-lt"/>
              </a:rPr>
              <a:t>Hovoriaci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má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také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nástroje</a:t>
            </a:r>
            <a:r>
              <a:rPr lang="en-GB" dirty="0">
                <a:latin typeface="+mj-lt"/>
              </a:rPr>
              <a:t> k </a:t>
            </a:r>
            <a:r>
              <a:rPr lang="en-GB" dirty="0" err="1">
                <a:latin typeface="+mj-lt"/>
              </a:rPr>
              <a:t>dispozícii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ako</a:t>
            </a:r>
            <a:r>
              <a:rPr lang="en-GB" dirty="0">
                <a:latin typeface="+mj-lt"/>
              </a:rPr>
              <a:t> je</a:t>
            </a:r>
            <a:r>
              <a:rPr lang="sk-SK" dirty="0">
                <a:latin typeface="+mj-lt"/>
              </a:rPr>
              <a:t>:</a:t>
            </a: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kvalita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zvuku</a:t>
            </a:r>
            <a:r>
              <a:rPr lang="en-GB" i="1" dirty="0">
                <a:latin typeface="+mj-lt"/>
              </a:rPr>
              <a:t>,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en-GB" i="1" dirty="0">
                <a:latin typeface="+mj-lt"/>
              </a:rPr>
              <a:t> tempo, 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intonácia</a:t>
            </a:r>
            <a:r>
              <a:rPr lang="en-GB" i="1" dirty="0">
                <a:latin typeface="+mj-lt"/>
              </a:rPr>
              <a:t>, 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akcent</a:t>
            </a:r>
            <a:r>
              <a:rPr lang="en-GB" i="1" dirty="0">
                <a:latin typeface="+mj-lt"/>
              </a:rPr>
              <a:t>, 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pauza</a:t>
            </a:r>
            <a:r>
              <a:rPr lang="en-GB" i="1" dirty="0">
                <a:latin typeface="+mj-lt"/>
              </a:rPr>
              <a:t> a </a:t>
            </a:r>
            <a:r>
              <a:rPr lang="en-GB" i="1" dirty="0" err="1">
                <a:latin typeface="+mj-lt"/>
              </a:rPr>
              <a:t>mlčanie</a:t>
            </a:r>
            <a:r>
              <a:rPr lang="en-GB" dirty="0">
                <a:latin typeface="+mj-lt"/>
              </a:rPr>
              <a:t>, </a:t>
            </a:r>
            <a:endParaRPr lang="sk-SK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mimika</a:t>
            </a:r>
            <a:r>
              <a:rPr lang="en-GB" i="1" dirty="0">
                <a:latin typeface="+mj-lt"/>
              </a:rPr>
              <a:t>, 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gestá</a:t>
            </a:r>
            <a:r>
              <a:rPr lang="en-GB" i="1" dirty="0">
                <a:latin typeface="+mj-lt"/>
              </a:rPr>
              <a:t>, </a:t>
            </a:r>
            <a:endParaRPr lang="sk-SK" i="1" dirty="0">
              <a:latin typeface="+mj-lt"/>
            </a:endParaRPr>
          </a:p>
          <a:p>
            <a:pPr marL="355600" indent="0">
              <a:lnSpc>
                <a:spcPct val="150000"/>
              </a:lnSpc>
              <a:spcBef>
                <a:spcPts val="0"/>
              </a:spcBef>
            </a:pPr>
            <a:r>
              <a:rPr lang="sk-SK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očný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kontakt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atď</a:t>
            </a:r>
            <a:r>
              <a:rPr lang="en-GB" dirty="0">
                <a:latin typeface="+mj-lt"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6384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332656"/>
            <a:ext cx="8964488" cy="6264696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sz="40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sz="4000" b="1" dirty="0">
                <a:latin typeface="+mj-lt"/>
              </a:rPr>
              <a:t>	  </a:t>
            </a:r>
            <a:r>
              <a:rPr lang="en-GB" sz="4000" b="1" dirty="0">
                <a:latin typeface="+mj-lt"/>
              </a:rPr>
              <a:t>   </a:t>
            </a:r>
            <a:r>
              <a:rPr lang="en-GB" sz="4200" b="1" dirty="0" err="1">
                <a:latin typeface="+mj-lt"/>
              </a:rPr>
              <a:t>Hovorený</a:t>
            </a:r>
            <a:r>
              <a:rPr lang="en-GB" sz="4200" b="1" dirty="0">
                <a:latin typeface="+mj-lt"/>
              </a:rPr>
              <a:t> </a:t>
            </a:r>
            <a:r>
              <a:rPr lang="en-GB" sz="4200" b="1" dirty="0" err="1">
                <a:latin typeface="+mj-lt"/>
              </a:rPr>
              <a:t>jazyk</a:t>
            </a:r>
            <a:r>
              <a:rPr lang="sk-SK" sz="4200" b="1" dirty="0">
                <a:latin typeface="+mj-lt"/>
              </a:rPr>
              <a:t>				</a:t>
            </a:r>
            <a:r>
              <a:rPr lang="en-GB" sz="4200" b="1" dirty="0" err="1">
                <a:latin typeface="+mj-lt"/>
              </a:rPr>
              <a:t>Písaný</a:t>
            </a:r>
            <a:r>
              <a:rPr lang="en-GB" sz="4200" b="1" dirty="0">
                <a:latin typeface="+mj-lt"/>
              </a:rPr>
              <a:t> </a:t>
            </a:r>
            <a:r>
              <a:rPr lang="en-GB" sz="4200" b="1" dirty="0" err="1">
                <a:latin typeface="+mj-lt"/>
              </a:rPr>
              <a:t>jazyk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sz="4200" b="1" dirty="0">
                <a:latin typeface="+mj-lt"/>
              </a:rPr>
              <a:t> 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vety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sú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menej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konštruované</a:t>
            </a:r>
            <a:r>
              <a:rPr lang="sk-SK" sz="4200" dirty="0">
                <a:latin typeface="+mj-lt"/>
              </a:rPr>
              <a:t>				</a:t>
            </a:r>
            <a:r>
              <a:rPr lang="en-GB" sz="4200" dirty="0" err="1">
                <a:latin typeface="+mj-lt"/>
              </a:rPr>
              <a:t>metajazykové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signály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nedokončené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výpovede</a:t>
            </a:r>
            <a:r>
              <a:rPr lang="sk-SK" sz="4200" dirty="0">
                <a:latin typeface="+mj-lt"/>
              </a:rPr>
              <a:t>				</a:t>
            </a:r>
            <a:r>
              <a:rPr lang="en-GB" sz="4200" dirty="0" err="1">
                <a:latin typeface="+mj-lt"/>
              </a:rPr>
              <a:t>veľký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počet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logických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spojení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menej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podriadenosť</a:t>
            </a:r>
            <a:r>
              <a:rPr lang="sk-SK" sz="4200" dirty="0">
                <a:latin typeface="+mj-lt"/>
              </a:rPr>
              <a:t>				</a:t>
            </a:r>
            <a:r>
              <a:rPr lang="en-GB" sz="4200" dirty="0" err="1">
                <a:latin typeface="+mj-lt"/>
              </a:rPr>
              <a:t>silnejšia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rétorická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organizácia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diskurzné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signály</a:t>
            </a:r>
            <a:r>
              <a:rPr lang="en-GB" sz="4200" dirty="0">
                <a:latin typeface="+mj-lt"/>
              </a:rPr>
              <a:t> (</a:t>
            </a:r>
            <a:r>
              <a:rPr lang="en-GB" sz="4200" dirty="0" err="1">
                <a:latin typeface="+mj-lt"/>
              </a:rPr>
              <a:t>nuž</a:t>
            </a:r>
            <a:r>
              <a:rPr lang="en-GB" sz="4200" dirty="0">
                <a:latin typeface="+mj-lt"/>
              </a:rPr>
              <a:t> at</a:t>
            </a:r>
            <a:r>
              <a:rPr lang="sk-SK" sz="4200" dirty="0">
                <a:latin typeface="+mj-lt"/>
              </a:rPr>
              <a:t>ď</a:t>
            </a:r>
            <a:r>
              <a:rPr lang="en-GB" sz="4200" dirty="0">
                <a:latin typeface="+mj-lt"/>
              </a:rPr>
              <a:t>.)</a:t>
            </a:r>
            <a:r>
              <a:rPr lang="sk-SK" sz="4200" dirty="0">
                <a:latin typeface="+mj-lt"/>
              </a:rPr>
              <a:t>				</a:t>
            </a:r>
            <a:r>
              <a:rPr lang="en-GB" sz="4200" dirty="0" err="1">
                <a:latin typeface="+mj-lt"/>
              </a:rPr>
              <a:t>dlhšie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jednotky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váhanie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organizácia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typu</a:t>
            </a:r>
            <a:r>
              <a:rPr lang="en-GB" sz="4200" dirty="0">
                <a:latin typeface="+mj-lt"/>
              </a:rPr>
              <a:t> </a:t>
            </a:r>
            <a:r>
              <a:rPr lang="en-GB" sz="4200" i="1" dirty="0">
                <a:latin typeface="+mj-lt"/>
              </a:rPr>
              <a:t>topic-comment</a:t>
            </a:r>
            <a:r>
              <a:rPr lang="sk-SK" sz="4200" i="1" dirty="0">
                <a:latin typeface="+mj-lt"/>
              </a:rPr>
              <a:t>			</a:t>
            </a:r>
            <a:r>
              <a:rPr lang="en-GB" sz="4200" dirty="0" err="1">
                <a:latin typeface="+mj-lt"/>
              </a:rPr>
              <a:t>organizácia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typu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podmet-prísudok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menej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explicitné</a:t>
            </a:r>
            <a:r>
              <a:rPr lang="sk-SK" sz="4200" dirty="0">
                <a:latin typeface="+mj-lt"/>
              </a:rPr>
              <a:t>					</a:t>
            </a:r>
            <a:r>
              <a:rPr lang="en-GB" sz="4200" dirty="0" err="1">
                <a:latin typeface="+mj-lt"/>
              </a:rPr>
              <a:t>vedomé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vyhýbanie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opakovani</a:t>
            </a:r>
            <a:r>
              <a:rPr lang="sk-SK" sz="4200" dirty="0">
                <a:latin typeface="+mj-lt"/>
              </a:rPr>
              <a:t>u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pozostáva</a:t>
            </a:r>
            <a:r>
              <a:rPr lang="en-GB" sz="4200" dirty="0">
                <a:latin typeface="+mj-lt"/>
              </a:rPr>
              <a:t> z </a:t>
            </a:r>
            <a:r>
              <a:rPr lang="en-GB" sz="4200" dirty="0" err="1">
                <a:latin typeface="+mj-lt"/>
              </a:rPr>
              <a:t>kratších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jednotiek</a:t>
            </a:r>
            <a:r>
              <a:rPr lang="en-GB" sz="4200" dirty="0">
                <a:latin typeface="+mj-lt"/>
              </a:rPr>
              <a:t>	</a:t>
            </a:r>
            <a:r>
              <a:rPr lang="sk-SK" sz="4200" dirty="0">
                <a:latin typeface="+mj-lt"/>
              </a:rPr>
              <a:t>  			</a:t>
            </a:r>
            <a:r>
              <a:rPr lang="en-GB" sz="4200" dirty="0" err="1">
                <a:latin typeface="+mj-lt"/>
              </a:rPr>
              <a:t>bohatý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systém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postúpenia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opakujúce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sa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štruktúry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zastúpenie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sk-SK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prevaha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deiktických</a:t>
            </a:r>
            <a:r>
              <a:rPr lang="en-GB" sz="4200" dirty="0">
                <a:latin typeface="+mj-lt"/>
              </a:rPr>
              <a:t> </a:t>
            </a:r>
            <a:r>
              <a:rPr lang="en-GB" sz="4200" dirty="0" err="1">
                <a:latin typeface="+mj-lt"/>
              </a:rPr>
              <a:t>foriem</a:t>
            </a:r>
            <a:endParaRPr lang="en-GB" sz="4200" dirty="0">
              <a:latin typeface="+mj-lt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5677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69928"/>
            <a:ext cx="10515600" cy="1325563"/>
          </a:xfrm>
        </p:spPr>
        <p:txBody>
          <a:bodyPr/>
          <a:lstStyle/>
          <a:p>
            <a:r>
              <a:rPr lang="hu-HU" b="1" dirty="0" err="1">
                <a:solidFill>
                  <a:schemeClr val="accent1">
                    <a:lumMod val="50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 B </a:t>
            </a:r>
            <a:br>
              <a:rPr lang="hu-H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b="1" dirty="0" err="1" smtClean="0">
                <a:solidFill>
                  <a:schemeClr val="accent1">
                    <a:lumMod val="50000"/>
                  </a:schemeClr>
                </a:solidFill>
              </a:rPr>
              <a:t>Výskumy</a:t>
            </a:r>
            <a:endParaRPr lang="sk-S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2108203"/>
            <a:ext cx="10515600" cy="397933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sz="2000" dirty="0">
                <a:latin typeface="+mj-lt"/>
              </a:rPr>
              <a:t>SIMON Szabolcs 2017: Jazykové premenné v písaných variantoch maďarského jazyka na Slovensku a ich </a:t>
            </a:r>
            <a:r>
              <a:rPr lang="sk-SK" sz="2000" dirty="0" smtClean="0">
                <a:latin typeface="+mj-lt"/>
              </a:rPr>
              <a:t>výučba.</a:t>
            </a:r>
            <a:r>
              <a:rPr lang="sk-SK" sz="2000" dirty="0">
                <a:latin typeface="+mj-lt"/>
              </a:rPr>
              <a:t> In: Jazyk a politika : Na pomedzí lingvistiky a politológie 2. - Zborník príspevkov z 2. ročníka medzinárodnej vedeckej konferencie. - Bratislava : Ekonóm. 449-464.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sz="2000" dirty="0">
                <a:latin typeface="+mj-lt"/>
              </a:rPr>
              <a:t>SIMON Szabolcs 2015: </a:t>
            </a:r>
            <a:r>
              <a:rPr lang="sk-SK" sz="2000" dirty="0" err="1">
                <a:latin typeface="+mj-lt"/>
              </a:rPr>
              <a:t>Nyelvi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változók</a:t>
            </a:r>
            <a:r>
              <a:rPr lang="sk-SK" sz="2000" dirty="0">
                <a:latin typeface="+mj-lt"/>
              </a:rPr>
              <a:t> a </a:t>
            </a:r>
            <a:r>
              <a:rPr lang="sk-SK" sz="2000" dirty="0" err="1">
                <a:latin typeface="+mj-lt"/>
              </a:rPr>
              <a:t>szlovákiai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magyar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írott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nyelvváltozatokban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és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>
                <a:latin typeface="+mj-lt"/>
              </a:rPr>
              <a:t>azok</a:t>
            </a:r>
            <a:r>
              <a:rPr lang="sk-SK" sz="2000" dirty="0">
                <a:latin typeface="+mj-lt"/>
              </a:rPr>
              <a:t> </a:t>
            </a:r>
            <a:r>
              <a:rPr lang="sk-SK" sz="2000" dirty="0" err="1" smtClean="0">
                <a:latin typeface="+mj-lt"/>
              </a:rPr>
              <a:t>oktatása</a:t>
            </a:r>
            <a:r>
              <a:rPr lang="sk-SK" sz="2000" dirty="0" smtClean="0">
                <a:latin typeface="+mj-lt"/>
              </a:rPr>
              <a:t>.</a:t>
            </a:r>
            <a:r>
              <a:rPr lang="sk-SK" sz="2000" dirty="0">
                <a:latin typeface="+mj-lt"/>
              </a:rPr>
              <a:t> In: Zborník medzinárodnej vedeckej konferencie Univerzity J. </a:t>
            </a:r>
            <a:r>
              <a:rPr lang="sk-SK" sz="2000" dirty="0" err="1">
                <a:latin typeface="+mj-lt"/>
              </a:rPr>
              <a:t>Selyeho</a:t>
            </a:r>
            <a:r>
              <a:rPr lang="sk-SK" sz="2000" dirty="0">
                <a:latin typeface="+mj-lt"/>
              </a:rPr>
              <a:t> "Inovácia a kreativita vo vzdelávaní a vede" - Sekcie teologických a humanitných vied. - Komárno : Univerzita J. </a:t>
            </a:r>
            <a:r>
              <a:rPr lang="sk-SK" sz="2000" dirty="0" err="1">
                <a:latin typeface="+mj-lt"/>
              </a:rPr>
              <a:t>Selyeho</a:t>
            </a:r>
            <a:r>
              <a:rPr lang="sk-SK" sz="2000" dirty="0">
                <a:latin typeface="+mj-lt"/>
              </a:rPr>
              <a:t>. 394-406</a:t>
            </a:r>
            <a:r>
              <a:rPr lang="sk-SK" sz="2000" dirty="0" smtClean="0">
                <a:latin typeface="+mj-lt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000" dirty="0" smtClean="0">
                <a:latin typeface="+mj-lt"/>
              </a:rPr>
              <a:t>LŐRINCZ Gábor 2016: </a:t>
            </a:r>
            <a:r>
              <a:rPr lang="sk-SK" sz="2000" dirty="0" smtClean="0">
                <a:latin typeface="+mj-lt"/>
              </a:rPr>
              <a:t>Jazyková </a:t>
            </a:r>
            <a:r>
              <a:rPr lang="sk-SK" sz="2000" dirty="0" err="1" smtClean="0">
                <a:latin typeface="+mj-lt"/>
              </a:rPr>
              <a:t>variativita</a:t>
            </a:r>
            <a:r>
              <a:rPr lang="sk-SK" sz="2000" dirty="0" smtClean="0">
                <a:latin typeface="+mj-lt"/>
              </a:rPr>
              <a:t> vo </a:t>
            </a:r>
            <a:r>
              <a:rPr lang="sk-SK" sz="2000" dirty="0" err="1" smtClean="0">
                <a:latin typeface="+mj-lt"/>
              </a:rPr>
              <a:t>varietách</a:t>
            </a:r>
            <a:r>
              <a:rPr lang="sk-SK" sz="2000" dirty="0" smtClean="0">
                <a:latin typeface="+mj-lt"/>
              </a:rPr>
              <a:t> maďarského jazyka používaných na Slovensku. ERUDITIO – EDUCATIO 2016/2, 61–79.</a:t>
            </a:r>
            <a:endParaRPr lang="hu-HU" sz="2000" dirty="0" smtClean="0">
              <a:latin typeface="+mj-lt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000" dirty="0" smtClean="0">
                <a:latin typeface="+mj-lt"/>
              </a:rPr>
              <a:t>LŐRINCZ Gábor 2016: Nyelvi </a:t>
            </a:r>
            <a:r>
              <a:rPr lang="hu-HU" sz="2000" dirty="0" err="1" smtClean="0">
                <a:latin typeface="+mj-lt"/>
              </a:rPr>
              <a:t>variativitás</a:t>
            </a:r>
            <a:r>
              <a:rPr lang="hu-HU" sz="2000" dirty="0" smtClean="0">
                <a:latin typeface="+mj-lt"/>
              </a:rPr>
              <a:t> a szlovákiai magyar nyelvváltozatokban. Eger: Líceum Kiadó.</a:t>
            </a:r>
            <a:endParaRPr lang="sk-SK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7575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812800" y="801158"/>
            <a:ext cx="10515600" cy="5193241"/>
          </a:xfrm>
        </p:spPr>
        <p:txBody>
          <a:bodyPr>
            <a:normAutofit lnSpcReduction="10000"/>
          </a:bodyPr>
          <a:lstStyle/>
          <a:p>
            <a:pPr marL="177800" indent="-177800">
              <a:lnSpc>
                <a:spcPct val="150000"/>
              </a:lnSpc>
              <a:spcBef>
                <a:spcPts val="0"/>
              </a:spcBef>
              <a:defRPr/>
            </a:pPr>
            <a:r>
              <a:rPr lang="sk-SK" dirty="0" smtClean="0">
                <a:latin typeface="+mj-lt"/>
              </a:rPr>
              <a:t>Cieľom </a:t>
            </a:r>
            <a:r>
              <a:rPr lang="sk-SK" dirty="0">
                <a:latin typeface="+mj-lt"/>
              </a:rPr>
              <a:t>výskumu bolo zmapovať status takých slovensko-maďarských jazykových jednotiek (slov a výrazov), lingvistickou terminológiou tzv. „jazykových premenných“, ktoré sa bežne vyskytujú aj v písaných aj v hovorených podobách (varietach) maďarského jazyka na Slovensku; tzn. v tlačových orgánoch ako aj v bežnej hovorovej reči. 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  <a:defRPr/>
            </a:pPr>
            <a:r>
              <a:rPr lang="sk-SK" altLang="sk-SK" dirty="0" smtClean="0">
                <a:latin typeface="+mj-lt"/>
              </a:rPr>
              <a:t>Cieľom </a:t>
            </a:r>
            <a:r>
              <a:rPr lang="sk-SK" altLang="sk-SK" dirty="0">
                <a:latin typeface="+mj-lt"/>
              </a:rPr>
              <a:t>výskumu bolo aj návrh na implementáciu výsledkov výskumu do učiva vyučovacieho predmetu maďarský jazyk a literatúra základných a stredných škôl.     </a:t>
            </a:r>
            <a:endParaRPr lang="en-US" altLang="sk-SK" dirty="0">
              <a:latin typeface="+mj-lt"/>
            </a:endParaRPr>
          </a:p>
          <a:p>
            <a:pPr marL="177800" indent="-177800">
              <a:lnSpc>
                <a:spcPct val="150000"/>
              </a:lnSpc>
              <a:spcBef>
                <a:spcPts val="0"/>
              </a:spcBef>
              <a:defRPr/>
            </a:pPr>
            <a:endParaRPr lang="en-US" dirty="0">
              <a:latin typeface="+mj-lt"/>
            </a:endParaRP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  <a:defRPr/>
            </a:pP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6680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561" y="945643"/>
            <a:ext cx="10617439" cy="5135541"/>
          </a:xfrm>
        </p:spPr>
        <p:txBody>
          <a:bodyPr>
            <a:normAutofit fontScale="92500" lnSpcReduction="10000"/>
          </a:bodyPr>
          <a:lstStyle/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dirty="0" smtClean="0">
                <a:latin typeface="+mj-lt"/>
              </a:rPr>
              <a:t>Sociolingvistickým </a:t>
            </a:r>
            <a:r>
              <a:rPr lang="sk-SK" altLang="sk-SK" dirty="0">
                <a:latin typeface="+mj-lt"/>
              </a:rPr>
              <a:t>termínom </a:t>
            </a:r>
            <a:r>
              <a:rPr lang="sk-SK" altLang="sk-SK" i="1" dirty="0">
                <a:latin typeface="+mj-lt"/>
              </a:rPr>
              <a:t>jazykové premenné ­</a:t>
            </a:r>
            <a:r>
              <a:rPr lang="sk-SK" altLang="sk-SK" dirty="0">
                <a:latin typeface="+mj-lt"/>
              </a:rPr>
              <a:t>sa rozumejú také lexikálne jednotky, slová a výrazy, ktoré vznikli v dôsledku kontaktu maďarského a slovenského jazyka a ktoré sa bežne vyskytujú v rôznych varietach maďarského jazyka na Slovensku. </a:t>
            </a: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dirty="0" smtClean="0">
                <a:latin typeface="+mj-lt"/>
              </a:rPr>
              <a:t>Pojmom </a:t>
            </a:r>
            <a:r>
              <a:rPr lang="sk-SK" altLang="sk-SK" i="1" dirty="0">
                <a:latin typeface="+mj-lt"/>
              </a:rPr>
              <a:t>status</a:t>
            </a:r>
            <a:r>
              <a:rPr lang="sk-SK" altLang="sk-SK" dirty="0">
                <a:latin typeface="+mj-lt"/>
              </a:rPr>
              <a:t> sa rozumie jazyková korektnosť a štylistická hodnota predmetných lexikálnych jednotiek. Bezprostredným cieľom výskumu bolo zmapovať hodnotenie, čiže „jazykovú správnosť“, význam a sféry používania slovensko-maďarských slov a výrazov inteligenciou a stredne vzdelanými respondentmi. </a:t>
            </a:r>
          </a:p>
        </p:txBody>
      </p:sp>
    </p:spTree>
    <p:extLst>
      <p:ext uri="{BB962C8B-B14F-4D97-AF65-F5344CB8AC3E}">
        <p14:creationId xmlns:p14="http://schemas.microsoft.com/office/powerpoint/2010/main" val="2553622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17529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4000" b="1" dirty="0" smtClean="0">
                <a:latin typeface="+mn-lt"/>
              </a:rPr>
              <a:t>Metodika výskumu</a:t>
            </a:r>
            <a:endParaRPr lang="en-US" sz="4000" b="1" dirty="0"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34071"/>
            <a:ext cx="10515600" cy="4004733"/>
          </a:xfrm>
        </p:spPr>
        <p:txBody>
          <a:bodyPr>
            <a:normAutofit/>
          </a:bodyPr>
          <a:lstStyle/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>
                <a:latin typeface="+mj-lt"/>
              </a:rPr>
              <a:t>Základnou </a:t>
            </a:r>
            <a:r>
              <a:rPr lang="sk-SK" altLang="sk-SK" sz="2400" dirty="0">
                <a:latin typeface="+mj-lt"/>
              </a:rPr>
              <a:t>metódou bol výskum pomocou dotazníka. V rámci terénnej práce v procese evidovania dotazníkov respondenti mali vyplniť špecifický dotazník koncipovaný na účely výskumu. </a:t>
            </a: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>
                <a:latin typeface="+mj-lt"/>
              </a:rPr>
              <a:t>Dotazník </a:t>
            </a:r>
            <a:r>
              <a:rPr lang="sk-SK" altLang="sk-SK" sz="2400" dirty="0">
                <a:latin typeface="+mj-lt"/>
              </a:rPr>
              <a:t>tvoria kratšie a rozsiahlejšie texty v rôznych štýloch, v ktorých sú vložené maďarsko-slovenské lexikálne jednotky. Ich frekventovanosť v textoch dotazníka je však oveľa vyššia ako sa vyskytujú v prirodzených komunikačných situáciách. Účelom takého metodického postupu bolo to, aby sa získalo čím viac údajov. </a:t>
            </a:r>
            <a:endParaRPr lang="en-US" altLang="sk-SK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7216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804335"/>
            <a:ext cx="10253133" cy="480642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sk-SK" sz="2400" dirty="0">
                <a:latin typeface="+mj-lt"/>
              </a:rPr>
              <a:t>Úlohou respondentov bolo to, aby „opravili“ texty na základe normy štandardnej spisovnej maďarčiny; to znamená, respondenti mali slovensko-maďarské lexikálne jednotky v textoch vymeniť za ich jazykovo korektný „správny“ maďarský ekvivalent, alebo ich aspoň označiť za „nesprávne“, v prípade neinformovanosti. </a:t>
            </a:r>
            <a:endParaRPr lang="en-US" sz="2400" dirty="0">
              <a:latin typeface="+mj-lt"/>
            </a:endParaRPr>
          </a:p>
          <a:p>
            <a:pPr algn="just">
              <a:lnSpc>
                <a:spcPct val="150000"/>
              </a:lnSpc>
              <a:defRPr/>
            </a:pPr>
            <a:r>
              <a:rPr lang="sk-SK" sz="2400" dirty="0">
                <a:latin typeface="+mj-lt"/>
              </a:rPr>
              <a:t>V procese jemného spracovania dát sme klasifikovali skúmané lexikálne jednotky podľa rozličných kritérií ako napr. pomer ich prijatia alebo odmietnutia respondentmi alebo podľa ich typu z hľadiska typov vypožičania jazykových jednotiek v </a:t>
            </a:r>
            <a:r>
              <a:rPr lang="sk-SK" sz="2400" dirty="0" err="1">
                <a:latin typeface="+mj-lt"/>
              </a:rPr>
              <a:t>kontaktológii</a:t>
            </a:r>
            <a:r>
              <a:rPr lang="sk-SK" sz="2400" dirty="0">
                <a:latin typeface="+mj-lt"/>
              </a:rPr>
              <a:t>. Takýmto spracovaním dát sa vyjasnil status skúmaných lexikálnych jednotiek v jazykovej praxi Maďarov na Slovensku. </a:t>
            </a:r>
            <a:endParaRPr lang="en-US" sz="2400" dirty="0">
              <a:latin typeface="+mj-lt"/>
            </a:endParaRPr>
          </a:p>
          <a:p>
            <a:pPr marL="609600" indent="-609600" algn="just">
              <a:lnSpc>
                <a:spcPct val="150000"/>
              </a:lnSpc>
              <a:defRPr/>
            </a:pPr>
            <a:endParaRPr lang="hu-H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59319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obsahu 2"/>
          <p:cNvSpPr>
            <a:spLocks noGrp="1"/>
          </p:cNvSpPr>
          <p:nvPr>
            <p:ph idx="1"/>
          </p:nvPr>
        </p:nvSpPr>
        <p:spPr>
          <a:xfrm>
            <a:off x="982133" y="914401"/>
            <a:ext cx="10515600" cy="4746096"/>
          </a:xfrm>
        </p:spPr>
        <p:txBody>
          <a:bodyPr>
            <a:normAutofit/>
          </a:bodyPr>
          <a:lstStyle/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>
                <a:latin typeface="+mj-lt"/>
              </a:rPr>
              <a:t>Výskum </a:t>
            </a:r>
            <a:r>
              <a:rPr lang="sk-SK" altLang="sk-SK" sz="2400" dirty="0">
                <a:latin typeface="+mj-lt"/>
              </a:rPr>
              <a:t>bol realizovaný v okruhu inteligencie a stredne vzdelaných respondentov, Maďarov na Slovensku na Žitnom Ostrove. Takýto výber respondentov umožnil, aby sa údaje analyzovali aj podľa sociálneho aspektu respondenti s vysokoškolským vzdelaním a respondenti so stredoškolským vzdelaním. </a:t>
            </a:r>
          </a:p>
          <a:p>
            <a:pPr marL="177800" indent="-177800" algn="just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>
                <a:latin typeface="+mj-lt"/>
              </a:rPr>
              <a:t>Takýmto </a:t>
            </a:r>
            <a:r>
              <a:rPr lang="sk-SK" altLang="sk-SK" sz="2400" dirty="0">
                <a:latin typeface="+mj-lt"/>
              </a:rPr>
              <a:t>metodickým postupom bolo možné nielen zistiť status lexikálnych jednotiek, ale aj odchýlky v mienkach o skúmaných jazykových jednotiek medzi inteligenciou a stredne vzdelanými respondentmi, resp. stupeň znalosti jazykovej normy dvoch typov respondentov. </a:t>
            </a:r>
            <a:endParaRPr lang="en-US" altLang="sk-SK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184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hu-HU" sz="4000" b="1" dirty="0" err="1" smtClean="0">
                <a:effectLst/>
                <a:latin typeface="+mn-lt"/>
              </a:rPr>
              <a:t>Stratifikačná</a:t>
            </a:r>
            <a:r>
              <a:rPr lang="hu-HU" sz="4000" b="1" dirty="0" smtClean="0">
                <a:effectLst/>
                <a:latin typeface="+mn-lt"/>
              </a:rPr>
              <a:t> </a:t>
            </a:r>
            <a:r>
              <a:rPr lang="hu-HU" sz="4000" b="1" dirty="0" err="1" smtClean="0">
                <a:effectLst/>
                <a:latin typeface="+mn-lt"/>
              </a:rPr>
              <a:t>sociolingvistika</a:t>
            </a:r>
            <a:endParaRPr lang="hu-HU" sz="4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</a:rPr>
              <a:t>Sociolingvistika</a:t>
            </a:r>
            <a:r>
              <a:rPr lang="hu-HU" dirty="0" smtClean="0">
                <a:effectLst/>
              </a:rPr>
              <a:t> </a:t>
            </a:r>
            <a:r>
              <a:rPr lang="hu-HU" dirty="0" err="1">
                <a:effectLst/>
              </a:rPr>
              <a:t>sa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člení</a:t>
            </a:r>
            <a:r>
              <a:rPr lang="hu-HU" dirty="0">
                <a:effectLst/>
              </a:rPr>
              <a:t> na </a:t>
            </a:r>
            <a:r>
              <a:rPr lang="hu-HU" dirty="0" err="1">
                <a:effectLst/>
              </a:rPr>
              <a:t>makrosociolingvistiku</a:t>
            </a:r>
            <a:r>
              <a:rPr lang="hu-HU" dirty="0">
                <a:effectLst/>
              </a:rPr>
              <a:t>, </a:t>
            </a:r>
            <a:r>
              <a:rPr lang="hu-HU" dirty="0" err="1">
                <a:effectLst/>
              </a:rPr>
              <a:t>tzv</a:t>
            </a:r>
            <a:r>
              <a:rPr lang="hu-HU" dirty="0">
                <a:effectLst/>
              </a:rPr>
              <a:t>. </a:t>
            </a:r>
            <a:r>
              <a:rPr lang="hu-HU" dirty="0" err="1">
                <a:effectLst/>
              </a:rPr>
              <a:t>stratifikačnú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sociolingvistiku</a:t>
            </a:r>
            <a:r>
              <a:rPr lang="hu-HU" dirty="0">
                <a:effectLst/>
              </a:rPr>
              <a:t>  a </a:t>
            </a:r>
            <a:r>
              <a:rPr lang="hu-HU" dirty="0" err="1">
                <a:effectLst/>
              </a:rPr>
              <a:t>mikrosociolingvistiku</a:t>
            </a:r>
            <a:r>
              <a:rPr lang="hu-HU" dirty="0">
                <a:effectLst/>
              </a:rPr>
              <a:t>, </a:t>
            </a:r>
            <a:r>
              <a:rPr lang="hu-HU" dirty="0" err="1">
                <a:effectLst/>
              </a:rPr>
              <a:t>tzv</a:t>
            </a:r>
            <a:r>
              <a:rPr lang="hu-HU" dirty="0">
                <a:effectLst/>
              </a:rPr>
              <a:t>. </a:t>
            </a:r>
            <a:r>
              <a:rPr lang="hu-HU" dirty="0" err="1">
                <a:effectLst/>
              </a:rPr>
              <a:t>interakčnú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sociolingvistiku</a:t>
            </a:r>
            <a:r>
              <a:rPr lang="hu-HU" dirty="0">
                <a:effectLst/>
              </a:rPr>
              <a:t>. 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</a:rPr>
              <a:t>Prvá</a:t>
            </a:r>
            <a:r>
              <a:rPr lang="hu-HU" dirty="0" smtClean="0">
                <a:effectLst/>
              </a:rPr>
              <a:t> </a:t>
            </a:r>
            <a:r>
              <a:rPr lang="hu-HU" dirty="0" err="1">
                <a:effectLst/>
              </a:rPr>
              <a:t>si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všíma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vzťah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medzi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rozčlenením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spoločnosti</a:t>
            </a:r>
            <a:r>
              <a:rPr lang="hu-HU" dirty="0">
                <a:effectLst/>
              </a:rPr>
              <a:t> a </a:t>
            </a:r>
            <a:r>
              <a:rPr lang="hu-HU" dirty="0" err="1">
                <a:effectLst/>
              </a:rPr>
              <a:t>jazyka</a:t>
            </a:r>
            <a:r>
              <a:rPr lang="hu-HU" dirty="0">
                <a:effectLst/>
              </a:rPr>
              <a:t> a </a:t>
            </a:r>
            <a:r>
              <a:rPr lang="hu-HU" dirty="0" err="1">
                <a:effectLst/>
              </a:rPr>
              <a:t>skúma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širšie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súvislosti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medzi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jazykom</a:t>
            </a:r>
            <a:r>
              <a:rPr lang="hu-HU" dirty="0">
                <a:effectLst/>
              </a:rPr>
              <a:t> a </a:t>
            </a:r>
            <a:r>
              <a:rPr lang="hu-HU" dirty="0" err="1">
                <a:effectLst/>
              </a:rPr>
              <a:t>spoločenskými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činiteľmi</a:t>
            </a:r>
            <a:r>
              <a:rPr lang="hu-HU" dirty="0">
                <a:effectLst/>
              </a:rPr>
              <a:t>. 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</a:rPr>
              <a:t>Predmetom</a:t>
            </a:r>
            <a:r>
              <a:rPr lang="hu-HU" dirty="0" smtClean="0">
                <a:effectLst/>
              </a:rPr>
              <a:t> </a:t>
            </a:r>
            <a:r>
              <a:rPr lang="hu-HU" dirty="0" err="1">
                <a:effectLst/>
              </a:rPr>
              <a:t>interakčnej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socio</a:t>
            </a:r>
            <a:r>
              <a:rPr lang="sk-SK" dirty="0">
                <a:effectLst/>
              </a:rPr>
              <a:t>lingvistiky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sú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sociálne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aspekty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komunikačnej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interakcie</a:t>
            </a:r>
            <a:r>
              <a:rPr lang="hu-HU" dirty="0">
                <a:effectLst/>
              </a:rPr>
              <a:t> a </a:t>
            </a:r>
            <a:r>
              <a:rPr lang="hu-HU" dirty="0" err="1">
                <a:effectLst/>
              </a:rPr>
              <a:t>detailnejšia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analýza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správania</a:t>
            </a:r>
            <a:r>
              <a:rPr lang="hu-HU" dirty="0">
                <a:effectLst/>
              </a:rPr>
              <a:t> v </a:t>
            </a:r>
            <a:r>
              <a:rPr lang="hu-HU" dirty="0" err="1">
                <a:effectLst/>
              </a:rPr>
              <a:t>určitých</a:t>
            </a:r>
            <a:r>
              <a:rPr lang="hu-HU" dirty="0">
                <a:effectLst/>
              </a:rPr>
              <a:t> </a:t>
            </a:r>
            <a:r>
              <a:rPr lang="hu-HU" dirty="0" err="1">
                <a:effectLst/>
              </a:rPr>
              <a:t>situáciách</a:t>
            </a:r>
            <a:r>
              <a:rPr lang="hu-HU" dirty="0">
                <a:effectLst/>
              </a:rPr>
              <a:t>. </a:t>
            </a:r>
            <a:br>
              <a:rPr lang="hu-HU" dirty="0">
                <a:effectLst/>
              </a:rPr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1922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82132" y="894292"/>
            <a:ext cx="10160001" cy="435133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sk-SK" sz="2400" dirty="0">
                <a:latin typeface="+mj-lt"/>
              </a:rPr>
              <a:t>Dotazníkový prieskum</a:t>
            </a:r>
            <a:r>
              <a:rPr lang="sk-SK" sz="2400" b="1" dirty="0">
                <a:latin typeface="+mj-lt"/>
              </a:rPr>
              <a:t> </a:t>
            </a:r>
            <a:r>
              <a:rPr lang="sk-SK" sz="2400" dirty="0">
                <a:latin typeface="+mj-lt"/>
              </a:rPr>
              <a:t>v okruhu určených skupín respondentov</a:t>
            </a:r>
            <a:r>
              <a:rPr lang="sk-SK" sz="2400" b="1" dirty="0">
                <a:latin typeface="+mj-lt"/>
              </a:rPr>
              <a:t> </a:t>
            </a:r>
            <a:r>
              <a:rPr lang="sk-SK" sz="2400" dirty="0">
                <a:latin typeface="+mj-lt"/>
              </a:rPr>
              <a:t>prostredníctvom terénnej práce. Počet respondentov 180 mužov a žien.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sk-SK" sz="2400" dirty="0">
                <a:latin typeface="+mj-lt"/>
              </a:rPr>
              <a:t>Štatistické spracovanie údajov podľa určených kritérií. Analýza a vyhodnotenie údajov. 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79378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7534" y="365125"/>
            <a:ext cx="10346266" cy="904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u-HU" sz="2400" dirty="0"/>
              <a:t>10 v </a:t>
            </a:r>
            <a:r>
              <a:rPr lang="hu-HU" sz="2400" dirty="0" err="1"/>
              <a:t>najväčšej</a:t>
            </a:r>
            <a:r>
              <a:rPr lang="hu-HU" sz="2400" dirty="0"/>
              <a:t> </a:t>
            </a:r>
            <a:r>
              <a:rPr lang="hu-HU" sz="2400" dirty="0" err="1"/>
              <a:t>miere</a:t>
            </a:r>
            <a:r>
              <a:rPr lang="hu-HU" sz="2400" dirty="0"/>
              <a:t> </a:t>
            </a:r>
            <a:r>
              <a:rPr lang="hu-HU" sz="2400" dirty="0" err="1"/>
              <a:t>prijatých</a:t>
            </a:r>
            <a:r>
              <a:rPr lang="hu-HU" sz="2400" dirty="0"/>
              <a:t> s</a:t>
            </a:r>
            <a:r>
              <a:rPr lang="sk-SK" sz="2400" dirty="0"/>
              <a:t>lov a výrazov zo strany inteligencie (1997)</a:t>
            </a:r>
            <a:r>
              <a:rPr lang="hu-HU" sz="2400" dirty="0"/>
              <a:t> </a:t>
            </a:r>
            <a:br>
              <a:rPr lang="hu-HU" sz="2400" dirty="0"/>
            </a:br>
            <a:r>
              <a:rPr lang="hu-HU" sz="1400" dirty="0"/>
              <a:t>(</a:t>
            </a:r>
            <a:r>
              <a:rPr lang="en-US" sz="1400" dirty="0" err="1"/>
              <a:t>údaje</a:t>
            </a:r>
            <a:r>
              <a:rPr lang="en-US" sz="1400" dirty="0"/>
              <a:t> </a:t>
            </a:r>
            <a:r>
              <a:rPr lang="en-US" sz="1400" dirty="0" err="1"/>
              <a:t>uvedené</a:t>
            </a:r>
            <a:r>
              <a:rPr lang="en-US" sz="1400" dirty="0"/>
              <a:t> v </a:t>
            </a:r>
            <a:r>
              <a:rPr lang="en-US" sz="1400" dirty="0" err="1"/>
              <a:t>zostupnom</a:t>
            </a:r>
            <a:r>
              <a:rPr lang="en-US" sz="1400" dirty="0"/>
              <a:t> </a:t>
            </a:r>
            <a:r>
              <a:rPr lang="en-US" sz="1400" dirty="0" err="1"/>
              <a:t>poradí</a:t>
            </a:r>
            <a:r>
              <a:rPr lang="en-US" sz="1400" dirty="0"/>
              <a:t> </a:t>
            </a:r>
            <a:r>
              <a:rPr lang="en-US" sz="1400" dirty="0" err="1"/>
              <a:t>ukazujú</a:t>
            </a:r>
            <a:r>
              <a:rPr lang="en-US" sz="1400" dirty="0"/>
              <a:t>, </a:t>
            </a:r>
            <a:r>
              <a:rPr lang="en-US" sz="1400" dirty="0" err="1"/>
              <a:t>že</a:t>
            </a:r>
            <a:r>
              <a:rPr lang="en-US" sz="1400" dirty="0"/>
              <a:t> </a:t>
            </a:r>
            <a:r>
              <a:rPr lang="en-US" sz="1400" dirty="0" err="1"/>
              <a:t>respondenti</a:t>
            </a:r>
            <a:r>
              <a:rPr lang="en-US" sz="1400" dirty="0"/>
              <a:t> </a:t>
            </a:r>
            <a:r>
              <a:rPr lang="sk-SK" sz="1400" dirty="0"/>
              <a:t>prijali </a:t>
            </a:r>
            <a:r>
              <a:rPr lang="en-US" sz="1400" dirty="0" err="1"/>
              <a:t>jednotlivé</a:t>
            </a:r>
            <a:r>
              <a:rPr lang="en-US" sz="1400" dirty="0"/>
              <a:t> </a:t>
            </a:r>
            <a:r>
              <a:rPr lang="en-US" sz="1400" dirty="0" err="1"/>
              <a:t>prvky</a:t>
            </a:r>
            <a:r>
              <a:rPr lang="en-US" sz="1400" dirty="0"/>
              <a:t> v </a:t>
            </a:r>
            <a:r>
              <a:rPr lang="en-US" sz="1400" dirty="0" err="1"/>
              <a:t>uvedených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, </a:t>
            </a:r>
            <a:r>
              <a:rPr lang="sk-SK" sz="1400" dirty="0"/>
              <a:t>neopravili ich, </a:t>
            </a:r>
            <a:br>
              <a:rPr lang="sk-SK" sz="1400" dirty="0"/>
            </a:br>
            <a:r>
              <a:rPr lang="sk-SK" sz="1400" dirty="0"/>
              <a:t>resp. ich ani </a:t>
            </a:r>
            <a:r>
              <a:rPr lang="sk-SK" sz="1400" dirty="0" err="1"/>
              <a:t>ne</a:t>
            </a:r>
            <a:r>
              <a:rPr lang="en-US" sz="1400" dirty="0" err="1"/>
              <a:t>označi</a:t>
            </a:r>
            <a:r>
              <a:rPr lang="sk-SK" sz="1400" dirty="0"/>
              <a:t>li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nesprávne</a:t>
            </a:r>
            <a:r>
              <a:rPr lang="sk-SK" sz="1400" dirty="0"/>
              <a:t>)</a:t>
            </a:r>
            <a:endParaRPr lang="hu-HU" sz="2400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739356"/>
              </p:ext>
            </p:extLst>
          </p:nvPr>
        </p:nvGraphicFramePr>
        <p:xfrm>
          <a:off x="1388533" y="1270000"/>
          <a:ext cx="8229600" cy="5336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3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0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94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1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MS Mincho"/>
                        </a:rPr>
                        <a:t>kód</a:t>
                      </a:r>
                      <a:endParaRPr lang="hu-HU" sz="12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Kontaktný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variant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Zmysel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,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výrazu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Štandarná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podoba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v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slovenčine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MS Mincho"/>
                        </a:rPr>
                        <a:t>%</a:t>
                      </a:r>
                      <a:endParaRPr lang="hu-HU" sz="12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6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D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jednota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szlovákiai fogyasztási szövetkezet neve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MS Mincho"/>
                        </a:rPr>
                        <a:t>jednota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83,2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2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Jda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akció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az adott szövegkörnyezetben ’</a:t>
                      </a: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rágcsálóirtás</a:t>
                      </a: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’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akcia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69,3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0686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Jdh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tanító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(szakmunkásképzőben oktató) pedagógus 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učiteľ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98,0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5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polgár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lakos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občan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98,0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068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főiskolás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felsőoktatási intézmény hallgatója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vysokoškolák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97,0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5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fácska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facsemete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stromček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88,1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5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sokéves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régi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mnohoročný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83,2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5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szélesedik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bővül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rozširovať</a:t>
                      </a: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sa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  <a:latin typeface="Times New Roman"/>
                          <a:ea typeface="MS Mincho"/>
                        </a:rPr>
                        <a:t>81,2</a:t>
                      </a:r>
                      <a:endParaRPr lang="hu-HU" sz="14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Jf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legutolsó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legutóbbi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posledný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98,0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5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állami alkalmazott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közalkalmazott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štátny</a:t>
                      </a: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400" dirty="0" err="1">
                          <a:effectLst/>
                          <a:latin typeface="Times New Roman"/>
                          <a:ea typeface="MS Mincho"/>
                        </a:rPr>
                        <a:t>zamestnanec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</a:rPr>
                        <a:t>96,0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0415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0379" y="610658"/>
            <a:ext cx="9268354" cy="930275"/>
          </a:xfrm>
        </p:spPr>
        <p:txBody>
          <a:bodyPr/>
          <a:lstStyle/>
          <a:p>
            <a:pPr>
              <a:defRPr/>
            </a:pPr>
            <a:r>
              <a:rPr lang="hu-HU" sz="2400" dirty="0"/>
              <a:t>10 v </a:t>
            </a:r>
            <a:r>
              <a:rPr lang="hu-HU" sz="2400" dirty="0" err="1"/>
              <a:t>najväčšej</a:t>
            </a:r>
            <a:r>
              <a:rPr lang="hu-HU" sz="2400" dirty="0"/>
              <a:t> </a:t>
            </a:r>
            <a:r>
              <a:rPr lang="hu-HU" sz="2400" dirty="0" err="1"/>
              <a:t>miere</a:t>
            </a:r>
            <a:r>
              <a:rPr lang="hu-HU" sz="2400" dirty="0"/>
              <a:t> </a:t>
            </a:r>
            <a:r>
              <a:rPr lang="hu-HU" sz="2400" dirty="0" err="1"/>
              <a:t>prijatých</a:t>
            </a:r>
            <a:r>
              <a:rPr lang="hu-HU" sz="2400" dirty="0"/>
              <a:t> s</a:t>
            </a:r>
            <a:r>
              <a:rPr lang="sk-SK" sz="2400" dirty="0"/>
              <a:t>lov a výrazov zo strany inteligencie (2015)</a:t>
            </a:r>
            <a:r>
              <a:rPr lang="hu-HU" sz="2400" dirty="0"/>
              <a:t> </a:t>
            </a:r>
            <a:br>
              <a:rPr lang="hu-HU" sz="2400" dirty="0"/>
            </a:br>
            <a:r>
              <a:rPr lang="hu-HU" sz="1400" dirty="0"/>
              <a:t>(</a:t>
            </a:r>
            <a:r>
              <a:rPr lang="en-US" sz="1400" dirty="0" err="1"/>
              <a:t>údaje</a:t>
            </a:r>
            <a:r>
              <a:rPr lang="en-US" sz="1400" dirty="0"/>
              <a:t> </a:t>
            </a:r>
            <a:r>
              <a:rPr lang="en-US" sz="1400" dirty="0" err="1"/>
              <a:t>uvedené</a:t>
            </a:r>
            <a:r>
              <a:rPr lang="en-US" sz="1400" dirty="0"/>
              <a:t> v </a:t>
            </a:r>
            <a:r>
              <a:rPr lang="en-US" sz="1400" dirty="0" err="1"/>
              <a:t>zostupnom</a:t>
            </a:r>
            <a:r>
              <a:rPr lang="en-US" sz="1400" dirty="0"/>
              <a:t> </a:t>
            </a:r>
            <a:r>
              <a:rPr lang="en-US" sz="1400" dirty="0" err="1"/>
              <a:t>poradí</a:t>
            </a:r>
            <a:r>
              <a:rPr lang="en-US" sz="1400" dirty="0"/>
              <a:t> </a:t>
            </a:r>
            <a:r>
              <a:rPr lang="en-US" sz="1400" dirty="0" err="1"/>
              <a:t>ukazujú</a:t>
            </a:r>
            <a:r>
              <a:rPr lang="en-US" sz="1400" dirty="0"/>
              <a:t>, </a:t>
            </a:r>
            <a:r>
              <a:rPr lang="en-US" sz="1400" dirty="0" err="1"/>
              <a:t>že</a:t>
            </a:r>
            <a:r>
              <a:rPr lang="en-US" sz="1400" dirty="0"/>
              <a:t> </a:t>
            </a:r>
            <a:r>
              <a:rPr lang="en-US" sz="1400" dirty="0" err="1"/>
              <a:t>respondenti</a:t>
            </a:r>
            <a:r>
              <a:rPr lang="en-US" sz="1400" dirty="0"/>
              <a:t> </a:t>
            </a:r>
            <a:r>
              <a:rPr lang="sk-SK" sz="1400" dirty="0"/>
              <a:t>prijali </a:t>
            </a:r>
            <a:r>
              <a:rPr lang="en-US" sz="1400" dirty="0" err="1"/>
              <a:t>jednotlivé</a:t>
            </a:r>
            <a:r>
              <a:rPr lang="en-US" sz="1400" dirty="0"/>
              <a:t> </a:t>
            </a:r>
            <a:r>
              <a:rPr lang="en-US" sz="1400" dirty="0" err="1"/>
              <a:t>prvky</a:t>
            </a:r>
            <a:r>
              <a:rPr lang="en-US" sz="1400" dirty="0"/>
              <a:t> v </a:t>
            </a:r>
            <a:r>
              <a:rPr lang="en-US" sz="1400" dirty="0" err="1"/>
              <a:t>uvedených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, </a:t>
            </a:r>
            <a:r>
              <a:rPr lang="sk-SK" sz="1400" dirty="0"/>
              <a:t>neopravili ich, </a:t>
            </a:r>
            <a:br>
              <a:rPr lang="sk-SK" sz="1400" dirty="0"/>
            </a:br>
            <a:r>
              <a:rPr lang="sk-SK" sz="1400" dirty="0"/>
              <a:t>resp. ich ani </a:t>
            </a:r>
            <a:r>
              <a:rPr lang="sk-SK" sz="1400" dirty="0" err="1"/>
              <a:t>ne</a:t>
            </a:r>
            <a:r>
              <a:rPr lang="en-US" sz="1400" dirty="0" err="1"/>
              <a:t>označi</a:t>
            </a:r>
            <a:r>
              <a:rPr lang="sk-SK" sz="1400" dirty="0"/>
              <a:t>li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nesprávne</a:t>
            </a:r>
            <a:r>
              <a:rPr lang="sk-SK" sz="1400" dirty="0"/>
              <a:t>)</a:t>
            </a:r>
            <a:endParaRPr lang="hu-HU" sz="1400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913860"/>
              </p:ext>
            </p:extLst>
          </p:nvPr>
        </p:nvGraphicFramePr>
        <p:xfrm>
          <a:off x="1859756" y="1540933"/>
          <a:ext cx="8229600" cy="4845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6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91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533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85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1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</a:t>
                      </a:r>
                      <a:r>
                        <a:rPr lang="x-none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ód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Kontaktný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variant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Zmysel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,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výrazu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Štandarná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podoba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v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slovenčine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%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7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politikai 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képviselet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politikai elit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politická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reprezentácia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7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Szlovák Köztársaság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 Nemzeti Tanácsa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sk-SK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szlov</a:t>
                      </a: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á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 parlament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Ná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rodná rada Slovenskej</a:t>
                      </a:r>
                      <a:r>
                        <a:rPr lang="sk-SK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republiky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7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községi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hivatal 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polgármesteri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hivatal (faluban)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obecný úrad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polgári szervezet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civil szervezet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občianske združenie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Tss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ipari cikk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iparcikk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priemyselný</a:t>
                      </a:r>
                      <a:r>
                        <a:rPr lang="sk-SK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tovar 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36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városi hivatal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polgármesteri hivatal (városban)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mestský úrad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96,25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67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kulturális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minisztérium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művelődési</a:t>
                      </a:r>
                      <a:r>
                        <a:rPr lang="hu-H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minisztérium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ministerstvo kultúry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98,75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9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Tke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életkörnyezet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környezet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životné prostredie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97,50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1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pedagógiai szakközépiskola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óvónőképző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stredná pedagogická škola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96,25</a:t>
                      </a:r>
                      <a:r>
                        <a:rPr lang="sk-SK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16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/>
          <a:lstStyle/>
          <a:p>
            <a:pPr algn="ctr">
              <a:defRPr/>
            </a:pPr>
            <a:r>
              <a:rPr lang="hu-HU" sz="2400" dirty="0" err="1"/>
              <a:t>Porovnanie</a:t>
            </a:r>
            <a:r>
              <a:rPr lang="hu-HU" sz="2400" dirty="0"/>
              <a:t> </a:t>
            </a:r>
            <a:r>
              <a:rPr lang="hu-HU" sz="2400" dirty="0" err="1"/>
              <a:t>údajov</a:t>
            </a:r>
            <a:r>
              <a:rPr lang="hu-HU" sz="2400" dirty="0"/>
              <a:t> z </a:t>
            </a:r>
            <a:r>
              <a:rPr lang="hu-HU" sz="2400" dirty="0" err="1"/>
              <a:t>rokov</a:t>
            </a:r>
            <a:r>
              <a:rPr lang="hu-HU" sz="2400" dirty="0"/>
              <a:t> 1997 a 2015</a:t>
            </a: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1663546"/>
              </p:ext>
            </p:extLst>
          </p:nvPr>
        </p:nvGraphicFramePr>
        <p:xfrm>
          <a:off x="1981201" y="1412875"/>
          <a:ext cx="4043363" cy="4883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3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63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505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866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1997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kód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</a:t>
                      </a:r>
                      <a:r>
                        <a:rPr lang="x-none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ontakt</a:t>
                      </a:r>
                      <a:r>
                        <a:rPr lang="sk-SK" sz="1400" b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ný</a:t>
                      </a:r>
                      <a:r>
                        <a:rPr lang="sk-SK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variant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%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920">
                <a:tc row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Jdh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t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anító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98,0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9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p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olgár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98,0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9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f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őiskolás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97,0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9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f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ácska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88,1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9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s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okéves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83,2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9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s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zélesedik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81,2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92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Jf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l</a:t>
                      </a:r>
                      <a:r>
                        <a:rPr lang="x-none" sz="1400" dirty="0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egutolsó</a:t>
                      </a:r>
                      <a:endParaRPr lang="hu-HU" sz="1400" dirty="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98,0</a:t>
                      </a:r>
                      <a:endParaRPr lang="hu-HU" sz="1400" dirty="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67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állami alkalmazott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96,0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172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D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j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ednota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83,2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172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Jda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a</a:t>
                      </a:r>
                      <a:r>
                        <a:rPr lang="x-none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kció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69,3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6" marR="44456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8" name="Zástupný symbol obsahu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3447990"/>
              </p:ext>
            </p:extLst>
          </p:nvPr>
        </p:nvGraphicFramePr>
        <p:xfrm>
          <a:off x="6172200" y="1400176"/>
          <a:ext cx="4038600" cy="4941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70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2015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</a:t>
                      </a: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ód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K</a:t>
                      </a:r>
                      <a:r>
                        <a:rPr lang="x-none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ontakt</a:t>
                      </a:r>
                      <a:r>
                        <a:rPr lang="sk-SK" sz="1400" b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ný</a:t>
                      </a:r>
                      <a:r>
                        <a:rPr lang="sk-SK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variant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%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politikai </a:t>
                      </a:r>
                      <a:r>
                        <a:rPr lang="hu-HU" sz="1400" baseline="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képviselet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Szlovák Köztársaság</a:t>
                      </a:r>
                      <a:r>
                        <a:rPr lang="hu-HU" sz="1400" baseline="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 Nemzeti Tanácsa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Községi</a:t>
                      </a:r>
                      <a:r>
                        <a:rPr lang="hu-HU" sz="1400" baseline="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Hivatal 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polgári szervezet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Tss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ipari cikk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92D050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Jf</a:t>
                      </a:r>
                      <a:endParaRPr lang="hu-HU" sz="1400" dirty="0">
                        <a:solidFill>
                          <a:srgbClr val="92D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legutolsó</a:t>
                      </a:r>
                      <a:endParaRPr lang="hu-HU" sz="1400" dirty="0">
                        <a:solidFill>
                          <a:srgbClr val="92D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98,75</a:t>
                      </a:r>
                      <a:r>
                        <a:rPr lang="sk-SK" sz="14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92D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6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Kulturális</a:t>
                      </a:r>
                      <a:r>
                        <a:rPr lang="hu-HU" sz="1400" baseline="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Minisztérium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98,75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Tke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életkörnyezet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97,50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6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Tks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pedagógiai szakközépiskola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96,25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BB5F03"/>
                          </a:solidFill>
                          <a:effectLst/>
                          <a:latin typeface="+mn-lt"/>
                          <a:ea typeface="MS Mincho"/>
                          <a:cs typeface="Times New Roman"/>
                        </a:rPr>
                        <a:t>Tls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Városi Hivatal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96,25</a:t>
                      </a:r>
                      <a:r>
                        <a:rPr lang="sk-SK" sz="1400" dirty="0">
                          <a:solidFill>
                            <a:srgbClr val="BB5F0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hu-HU" sz="1400" dirty="0">
                        <a:solidFill>
                          <a:srgbClr val="BB5F0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8773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0734" y="441326"/>
            <a:ext cx="9897533" cy="83714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u-HU" sz="2400" dirty="0"/>
              <a:t>10 v </a:t>
            </a:r>
            <a:r>
              <a:rPr lang="hu-HU" sz="2400" dirty="0" err="1"/>
              <a:t>najväčšej</a:t>
            </a:r>
            <a:r>
              <a:rPr lang="hu-HU" sz="2400" dirty="0"/>
              <a:t> </a:t>
            </a:r>
            <a:r>
              <a:rPr lang="hu-HU" sz="2400" dirty="0" err="1"/>
              <a:t>miere</a:t>
            </a:r>
            <a:r>
              <a:rPr lang="hu-HU" sz="2400" dirty="0"/>
              <a:t> </a:t>
            </a:r>
            <a:r>
              <a:rPr lang="hu-HU" sz="2400" dirty="0" err="1"/>
              <a:t>odmietnutých</a:t>
            </a:r>
            <a:r>
              <a:rPr lang="hu-HU" sz="2400" dirty="0"/>
              <a:t> s</a:t>
            </a:r>
            <a:r>
              <a:rPr lang="sk-SK" sz="2400" dirty="0"/>
              <a:t>lov a výrazov zo strany inteligencie (1997)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1400" dirty="0"/>
              <a:t>(</a:t>
            </a:r>
            <a:r>
              <a:rPr lang="en-US" sz="1400" dirty="0" err="1"/>
              <a:t>údaje</a:t>
            </a:r>
            <a:r>
              <a:rPr lang="en-US" sz="1400" dirty="0"/>
              <a:t> </a:t>
            </a:r>
            <a:r>
              <a:rPr lang="en-US" sz="1400" dirty="0" err="1"/>
              <a:t>uvedené</a:t>
            </a:r>
            <a:r>
              <a:rPr lang="en-US" sz="1400" dirty="0"/>
              <a:t> v </a:t>
            </a:r>
            <a:r>
              <a:rPr lang="en-US" sz="1400" dirty="0" err="1"/>
              <a:t>zostupnom</a:t>
            </a:r>
            <a:r>
              <a:rPr lang="en-US" sz="1400" dirty="0"/>
              <a:t> </a:t>
            </a:r>
            <a:r>
              <a:rPr lang="en-US" sz="1400" dirty="0" err="1"/>
              <a:t>poradí</a:t>
            </a:r>
            <a:r>
              <a:rPr lang="en-US" sz="1400" dirty="0"/>
              <a:t> </a:t>
            </a:r>
            <a:r>
              <a:rPr lang="en-US" sz="1400" dirty="0" err="1"/>
              <a:t>ukazujú</a:t>
            </a:r>
            <a:r>
              <a:rPr lang="en-US" sz="1400" dirty="0"/>
              <a:t>, </a:t>
            </a:r>
            <a:r>
              <a:rPr lang="en-US" sz="1400" dirty="0" err="1"/>
              <a:t>že</a:t>
            </a:r>
            <a:r>
              <a:rPr lang="en-US" sz="1400" dirty="0"/>
              <a:t> </a:t>
            </a:r>
            <a:r>
              <a:rPr lang="en-US" sz="1400" dirty="0" err="1"/>
              <a:t>respondenti</a:t>
            </a:r>
            <a:r>
              <a:rPr lang="en-US" sz="1400" dirty="0"/>
              <a:t> </a:t>
            </a:r>
            <a:r>
              <a:rPr lang="en-US" sz="1400" dirty="0" err="1"/>
              <a:t>opravili</a:t>
            </a:r>
            <a:r>
              <a:rPr lang="en-US" sz="1400" dirty="0"/>
              <a:t> </a:t>
            </a:r>
            <a:r>
              <a:rPr lang="en-US" sz="1400" dirty="0" err="1"/>
              <a:t>jednotlivé</a:t>
            </a:r>
            <a:r>
              <a:rPr lang="en-US" sz="1400" dirty="0"/>
              <a:t> </a:t>
            </a:r>
            <a:r>
              <a:rPr lang="en-US" sz="1400" dirty="0" err="1"/>
              <a:t>prvky</a:t>
            </a:r>
            <a:r>
              <a:rPr lang="en-US" sz="1400" dirty="0"/>
              <a:t> v </a:t>
            </a:r>
            <a:r>
              <a:rPr lang="en-US" sz="1400" dirty="0" err="1"/>
              <a:t>uvedených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, </a:t>
            </a:r>
            <a:r>
              <a:rPr lang="en-US" sz="1400" dirty="0" err="1"/>
              <a:t>okrem</a:t>
            </a:r>
            <a:r>
              <a:rPr lang="en-US" sz="1400" dirty="0"/>
              <a:t> </a:t>
            </a:r>
            <a:r>
              <a:rPr lang="en-US" sz="1400" dirty="0" err="1"/>
              <a:t>toho</a:t>
            </a:r>
            <a:r>
              <a:rPr lang="en-US" sz="1400" dirty="0"/>
              <a:t> </a:t>
            </a:r>
            <a:r>
              <a:rPr lang="en-US" sz="1400" dirty="0" err="1"/>
              <a:t>ich</a:t>
            </a:r>
            <a:r>
              <a:rPr lang="en-US" sz="1400" dirty="0"/>
              <a:t> </a:t>
            </a:r>
            <a:r>
              <a:rPr lang="en-US" sz="1400" dirty="0" err="1"/>
              <a:t>mohli</a:t>
            </a:r>
            <a:r>
              <a:rPr lang="en-US" sz="1400" dirty="0"/>
              <a:t> </a:t>
            </a:r>
            <a:r>
              <a:rPr lang="en-US" sz="1400" dirty="0" err="1"/>
              <a:t>aj</a:t>
            </a:r>
            <a:r>
              <a:rPr lang="en-US" sz="1400" dirty="0"/>
              <a:t> </a:t>
            </a:r>
            <a:r>
              <a:rPr lang="sk-SK" sz="1400" dirty="0"/>
              <a:t/>
            </a:r>
            <a:br>
              <a:rPr lang="sk-SK" sz="1400" dirty="0"/>
            </a:br>
            <a:r>
              <a:rPr lang="en-US" sz="1400" dirty="0"/>
              <a:t>v </a:t>
            </a:r>
            <a:r>
              <a:rPr lang="en-US" sz="1400" dirty="0" err="1"/>
              <a:t>určitých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 </a:t>
            </a:r>
            <a:r>
              <a:rPr lang="en-US" sz="1400" dirty="0" err="1"/>
              <a:t>označiť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nesprávne</a:t>
            </a:r>
            <a:r>
              <a:rPr lang="en-US" sz="1400" dirty="0"/>
              <a:t>. </a:t>
            </a:r>
            <a:r>
              <a:rPr lang="en-US" sz="1400" dirty="0" err="1"/>
              <a:t>Tieto</a:t>
            </a:r>
            <a:r>
              <a:rPr lang="en-US" sz="1400" dirty="0"/>
              <a:t> </a:t>
            </a:r>
            <a:r>
              <a:rPr lang="en-US" sz="1400" dirty="0" err="1"/>
              <a:t>hodnoty</a:t>
            </a:r>
            <a:r>
              <a:rPr lang="en-US" sz="1400" dirty="0"/>
              <a:t> </a:t>
            </a:r>
            <a:r>
              <a:rPr lang="en-US" sz="1400" dirty="0" err="1"/>
              <a:t>sme</a:t>
            </a:r>
            <a:r>
              <a:rPr lang="en-US" sz="1400" dirty="0"/>
              <a:t> </a:t>
            </a:r>
            <a:r>
              <a:rPr lang="en-US" sz="1400" dirty="0" err="1"/>
              <a:t>tu</a:t>
            </a:r>
            <a:r>
              <a:rPr lang="en-US" sz="1400" dirty="0"/>
              <a:t> </a:t>
            </a:r>
            <a:r>
              <a:rPr lang="en-US" sz="1400" dirty="0" err="1"/>
              <a:t>avšak</a:t>
            </a:r>
            <a:r>
              <a:rPr lang="en-US" sz="1400" dirty="0"/>
              <a:t> </a:t>
            </a:r>
            <a:r>
              <a:rPr lang="en-US" sz="1400" dirty="0" err="1"/>
              <a:t>neuvideli</a:t>
            </a:r>
            <a:r>
              <a:rPr lang="en-US" sz="1400" dirty="0"/>
              <a:t>. V </a:t>
            </a:r>
            <a:r>
              <a:rPr lang="en-US" sz="1400" dirty="0" err="1"/>
              <a:t>zátvorke</a:t>
            </a:r>
            <a:r>
              <a:rPr lang="en-US" sz="1400" dirty="0"/>
              <a:t> </a:t>
            </a:r>
            <a:r>
              <a:rPr lang="en-US" sz="1400" dirty="0" err="1"/>
              <a:t>údaje</a:t>
            </a:r>
            <a:r>
              <a:rPr lang="en-US" sz="1400" dirty="0"/>
              <a:t> z </a:t>
            </a:r>
            <a:r>
              <a:rPr lang="en-US" sz="1400" dirty="0" err="1"/>
              <a:t>roku</a:t>
            </a:r>
            <a:r>
              <a:rPr lang="en-US" sz="1400" dirty="0"/>
              <a:t> 2015):</a:t>
            </a:r>
            <a:endParaRPr lang="hu-HU" sz="2400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761406"/>
              </p:ext>
            </p:extLst>
          </p:nvPr>
        </p:nvGraphicFramePr>
        <p:xfrm>
          <a:off x="1919288" y="1413934"/>
          <a:ext cx="8229600" cy="4930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1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kód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Kontaktný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variant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Zmysel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,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výrau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Štandarná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podoba</a:t>
                      </a: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 v </a:t>
                      </a: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slovenčine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%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92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D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lokalitás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  <a:latin typeface="Times New Roman"/>
                          <a:ea typeface="MS Mincho"/>
                        </a:rPr>
                        <a:t>hely, terület</a:t>
                      </a:r>
                      <a:endParaRPr lang="hu-HU" sz="16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Times New Roman"/>
                          <a:ea typeface="MS Mincho"/>
                        </a:rPr>
                        <a:t>lokalita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90,1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 (93,75)</a:t>
                      </a:r>
                      <a:endParaRPr lang="hu-HU" sz="1600" dirty="0">
                        <a:effectLst/>
                        <a:latin typeface="+mn-lt"/>
                        <a:ea typeface="MS Mincho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92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inventúra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  <a:latin typeface="Times New Roman"/>
                          <a:ea typeface="MS Mincho"/>
                        </a:rPr>
                        <a:t>leltár, leltározás</a:t>
                      </a:r>
                      <a:endParaRPr lang="hu-HU" sz="16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inventúra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88,1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(91,25)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099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dezinformáció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  <a:latin typeface="Times New Roman"/>
                          <a:ea typeface="MS Mincho"/>
                        </a:rPr>
                        <a:t>hamis, félrevezető hír</a:t>
                      </a:r>
                      <a:endParaRPr lang="hu-HU" sz="16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dezinformácia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73,3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(85,0)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099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deratizáció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rágcsálóirtás, patkányirtás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deratizácia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59,4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(87,5)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92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effectLst/>
                          <a:latin typeface="Times New Roman"/>
                          <a:ea typeface="MS Mincho"/>
                        </a:rPr>
                        <a:t>Hk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kontrollór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  <a:latin typeface="Times New Roman"/>
                          <a:ea typeface="MS Mincho"/>
                        </a:rPr>
                        <a:t>ellenőr</a:t>
                      </a:r>
                      <a:endParaRPr lang="hu-HU" sz="160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kontrolór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/>
                        </a:rPr>
                        <a:t>97,0 </a:t>
                      </a:r>
                      <a:r>
                        <a:rPr lang="hu-HU" sz="16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/>
                        </a:rPr>
                        <a:t>(93,75)</a:t>
                      </a:r>
                      <a:endParaRPr lang="hu-H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92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strajk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sztrájk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štrajk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83,2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(87,5)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92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diplom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diploma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diplom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/>
                        </a:rPr>
                        <a:t>76,2 </a:t>
                      </a:r>
                      <a:r>
                        <a:rPr lang="hu-HU" sz="16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MS Mincho"/>
                        </a:rPr>
                        <a:t>(68,75)</a:t>
                      </a:r>
                      <a:endParaRPr lang="hu-H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92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rezort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reszort, ügykör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rezort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72,3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(88,75)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92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expertízis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szakvélemény 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expertíza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65,3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(91,25)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Times New Roman"/>
                          <a:ea typeface="MS Mincho"/>
                        </a:rPr>
                        <a:t>Hm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  <a:latin typeface="Times New Roman"/>
                          <a:ea typeface="MS Mincho"/>
                        </a:rPr>
                        <a:t>konkurenció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konkurencia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Times New Roman"/>
                          <a:ea typeface="MS Mincho"/>
                        </a:rPr>
                        <a:t>konkurencia</a:t>
                      </a:r>
                      <a:endParaRPr lang="hu-HU" sz="16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n-lt"/>
                          <a:ea typeface="MS Mincho"/>
                        </a:rPr>
                        <a:t>83,2 </a:t>
                      </a:r>
                      <a:r>
                        <a:rPr lang="hu-HU" sz="1600" baseline="0" dirty="0">
                          <a:effectLst/>
                          <a:latin typeface="+mn-lt"/>
                          <a:ea typeface="MS Mincho"/>
                        </a:rPr>
                        <a:t>(92,5)</a:t>
                      </a:r>
                      <a:endParaRPr lang="hu-H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908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44600" y="331258"/>
            <a:ext cx="9982200" cy="1082675"/>
          </a:xfrm>
        </p:spPr>
        <p:txBody>
          <a:bodyPr/>
          <a:lstStyle/>
          <a:p>
            <a:pPr>
              <a:defRPr/>
            </a:pPr>
            <a:r>
              <a:rPr lang="hu-HU" sz="2400" dirty="0"/>
              <a:t>10 v </a:t>
            </a:r>
            <a:r>
              <a:rPr lang="hu-HU" sz="2400" dirty="0" err="1"/>
              <a:t>najväčšej</a:t>
            </a:r>
            <a:r>
              <a:rPr lang="hu-HU" sz="2400" dirty="0"/>
              <a:t> </a:t>
            </a:r>
            <a:r>
              <a:rPr lang="hu-HU" sz="2400" dirty="0" err="1"/>
              <a:t>miere</a:t>
            </a:r>
            <a:r>
              <a:rPr lang="hu-HU" sz="2400" dirty="0"/>
              <a:t> </a:t>
            </a:r>
            <a:r>
              <a:rPr lang="hu-HU" sz="2400" dirty="0" err="1"/>
              <a:t>odmietnutých</a:t>
            </a:r>
            <a:r>
              <a:rPr lang="hu-HU" sz="2400" dirty="0"/>
              <a:t> s</a:t>
            </a:r>
            <a:r>
              <a:rPr lang="sk-SK" sz="2400" dirty="0"/>
              <a:t>lov a výrazov zo strany inteligencie (2015)</a:t>
            </a:r>
            <a:r>
              <a:rPr lang="hu-HU" sz="2400" dirty="0"/>
              <a:t> </a:t>
            </a:r>
            <a:br>
              <a:rPr lang="hu-HU" sz="2400" dirty="0"/>
            </a:br>
            <a:r>
              <a:rPr lang="en-US" sz="1400" dirty="0"/>
              <a:t>(</a:t>
            </a:r>
            <a:r>
              <a:rPr lang="en-US" sz="1400" dirty="0" err="1"/>
              <a:t>uvedené</a:t>
            </a:r>
            <a:r>
              <a:rPr lang="en-US" sz="1400" dirty="0"/>
              <a:t> </a:t>
            </a:r>
            <a:r>
              <a:rPr lang="en-US" sz="1400" dirty="0" err="1"/>
              <a:t>údaje</a:t>
            </a:r>
            <a:r>
              <a:rPr lang="en-US" sz="1400" dirty="0"/>
              <a:t> </a:t>
            </a:r>
            <a:r>
              <a:rPr lang="en-US" sz="1400" dirty="0" err="1"/>
              <a:t>ukazujú</a:t>
            </a:r>
            <a:r>
              <a:rPr lang="en-US" sz="1400" dirty="0"/>
              <a:t>, </a:t>
            </a:r>
            <a:r>
              <a:rPr lang="en-US" sz="1400" dirty="0" err="1"/>
              <a:t>že</a:t>
            </a:r>
            <a:r>
              <a:rPr lang="en-US" sz="1400" dirty="0"/>
              <a:t> </a:t>
            </a:r>
            <a:r>
              <a:rPr lang="en-US" sz="1400" dirty="0" err="1"/>
              <a:t>respondenti</a:t>
            </a:r>
            <a:r>
              <a:rPr lang="en-US" sz="1400" dirty="0"/>
              <a:t> </a:t>
            </a:r>
            <a:r>
              <a:rPr lang="en-US" sz="1400" dirty="0" err="1"/>
              <a:t>opravili</a:t>
            </a:r>
            <a:r>
              <a:rPr lang="en-US" sz="1400" dirty="0"/>
              <a:t> </a:t>
            </a:r>
            <a:r>
              <a:rPr lang="en-US" sz="1400" dirty="0" err="1"/>
              <a:t>jednotlivé</a:t>
            </a:r>
            <a:r>
              <a:rPr lang="en-US" sz="1400" dirty="0"/>
              <a:t> </a:t>
            </a:r>
            <a:r>
              <a:rPr lang="en-US" sz="1400" dirty="0" err="1"/>
              <a:t>prvky</a:t>
            </a:r>
            <a:r>
              <a:rPr lang="en-US" sz="1400" dirty="0"/>
              <a:t> v </a:t>
            </a:r>
            <a:r>
              <a:rPr lang="en-US" sz="1400" dirty="0" err="1"/>
              <a:t>uvedených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, </a:t>
            </a:r>
            <a:r>
              <a:rPr lang="en-US" sz="1400" dirty="0" err="1"/>
              <a:t>okrem</a:t>
            </a:r>
            <a:r>
              <a:rPr lang="en-US" sz="1400" dirty="0"/>
              <a:t> </a:t>
            </a:r>
            <a:r>
              <a:rPr lang="en-US" sz="1400" dirty="0" err="1"/>
              <a:t>toho</a:t>
            </a:r>
            <a:r>
              <a:rPr lang="en-US" sz="1400" dirty="0"/>
              <a:t> </a:t>
            </a:r>
            <a:r>
              <a:rPr lang="en-US" sz="1400" dirty="0" err="1"/>
              <a:t>ich</a:t>
            </a:r>
            <a:r>
              <a:rPr lang="en-US" sz="1400" dirty="0"/>
              <a:t> </a:t>
            </a:r>
            <a:r>
              <a:rPr lang="en-US" sz="1400" dirty="0" err="1"/>
              <a:t>mohli</a:t>
            </a:r>
            <a:r>
              <a:rPr lang="en-US" sz="1400" dirty="0"/>
              <a:t> </a:t>
            </a:r>
            <a:r>
              <a:rPr lang="en-US" sz="1400" dirty="0" err="1"/>
              <a:t>aj</a:t>
            </a:r>
            <a:r>
              <a:rPr lang="en-US" sz="1400" dirty="0"/>
              <a:t> v </a:t>
            </a:r>
            <a:r>
              <a:rPr lang="en-US" sz="1400" dirty="0" err="1"/>
              <a:t>určitých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 </a:t>
            </a:r>
            <a:r>
              <a:rPr lang="sk-SK" sz="1400" dirty="0"/>
              <a:t/>
            </a:r>
            <a:br>
              <a:rPr lang="sk-SK" sz="1400" dirty="0"/>
            </a:br>
            <a:r>
              <a:rPr lang="en-US" sz="1400" dirty="0" err="1"/>
              <a:t>označiť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nesprávne</a:t>
            </a:r>
            <a:r>
              <a:rPr lang="en-US" sz="1400" dirty="0"/>
              <a:t>. </a:t>
            </a:r>
            <a:r>
              <a:rPr lang="en-US" sz="1400" dirty="0" err="1"/>
              <a:t>Tieto</a:t>
            </a:r>
            <a:r>
              <a:rPr lang="sk-SK" sz="1400" dirty="0"/>
              <a:t> posledné </a:t>
            </a:r>
            <a:r>
              <a:rPr lang="en-US" sz="1400" dirty="0"/>
              <a:t> </a:t>
            </a:r>
            <a:r>
              <a:rPr lang="en-US" sz="1400" dirty="0" err="1"/>
              <a:t>hodnoty</a:t>
            </a:r>
            <a:r>
              <a:rPr lang="en-US" sz="1400" dirty="0"/>
              <a:t> </a:t>
            </a:r>
            <a:r>
              <a:rPr lang="en-US" sz="1400" dirty="0" err="1"/>
              <a:t>sme</a:t>
            </a:r>
            <a:r>
              <a:rPr lang="en-US" sz="1400" dirty="0"/>
              <a:t> </a:t>
            </a:r>
            <a:r>
              <a:rPr lang="en-US" sz="1400" dirty="0" err="1"/>
              <a:t>tu</a:t>
            </a:r>
            <a:r>
              <a:rPr lang="en-US" sz="1400" dirty="0"/>
              <a:t> </a:t>
            </a:r>
            <a:r>
              <a:rPr lang="en-US" sz="1400" dirty="0" err="1"/>
              <a:t>avšak</a:t>
            </a:r>
            <a:r>
              <a:rPr lang="en-US" sz="1400" dirty="0"/>
              <a:t> </a:t>
            </a:r>
            <a:r>
              <a:rPr lang="en-US" sz="1400" dirty="0" err="1"/>
              <a:t>neuvideli</a:t>
            </a:r>
            <a:r>
              <a:rPr lang="en-US" sz="1400" dirty="0"/>
              <a:t>)</a:t>
            </a:r>
            <a:endParaRPr lang="hu-HU" sz="1400" dirty="0"/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963224"/>
              </p:ext>
            </p:extLst>
          </p:nvPr>
        </p:nvGraphicFramePr>
        <p:xfrm>
          <a:off x="1983847" y="1616605"/>
          <a:ext cx="8229600" cy="329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11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kód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Kontaktný</a:t>
                      </a: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variant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Zmysel</a:t>
                      </a: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slova</a:t>
                      </a: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, </a:t>
                      </a: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výrau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Štandarná</a:t>
                      </a: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podoba</a:t>
                      </a:r>
                      <a:r>
                        <a:rPr lang="hu-HU" sz="1400" b="1" dirty="0">
                          <a:effectLst/>
                          <a:latin typeface="Times New Roman"/>
                          <a:ea typeface="MS Mincho"/>
                        </a:rPr>
                        <a:t> v </a:t>
                      </a:r>
                      <a:r>
                        <a:rPr lang="hu-HU" sz="1400" b="1" dirty="0" err="1">
                          <a:effectLst/>
                          <a:latin typeface="Times New Roman"/>
                          <a:ea typeface="MS Mincho"/>
                        </a:rPr>
                        <a:t>slovenčine</a:t>
                      </a:r>
                      <a:endParaRPr lang="hu-HU" sz="14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/>
                          <a:ea typeface="MS Mincho"/>
                        </a:rPr>
                        <a:t>%</a:t>
                      </a:r>
                      <a:endParaRPr lang="hu-HU" sz="1200" dirty="0"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797">
                <a:tc>
                  <a:txBody>
                    <a:bodyPr/>
                    <a:lstStyle/>
                    <a:p>
                      <a:r>
                        <a:rPr lang="sk-SK" sz="1800" dirty="0" err="1"/>
                        <a:t>Tks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szanitáris</a:t>
                      </a:r>
                      <a:r>
                        <a:rPr lang="hu-HU" sz="200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nap</a:t>
                      </a:r>
                      <a:endParaRPr lang="hu-HU" sz="200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takarítási nap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hu-HU" sz="1800" dirty="0" err="1"/>
                        <a:t>sanitárny</a:t>
                      </a:r>
                      <a:r>
                        <a:rPr lang="hu-HU" sz="1800" baseline="0" dirty="0"/>
                        <a:t> </a:t>
                      </a:r>
                      <a:r>
                        <a:rPr lang="hu-HU" sz="1800" baseline="0" dirty="0" err="1"/>
                        <a:t>deň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82,50%</a:t>
                      </a:r>
                      <a:endParaRPr lang="hu-H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006">
                <a:tc>
                  <a:txBody>
                    <a:bodyPr/>
                    <a:lstStyle/>
                    <a:p>
                      <a:r>
                        <a:rPr lang="sk-SK" sz="1800" dirty="0" err="1"/>
                        <a:t>Jda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brigádos</a:t>
                      </a:r>
                      <a:endParaRPr lang="hu-HU" sz="200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alkalmi munkás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sk-SK" sz="1800" dirty="0"/>
                        <a:t>brigádnik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82,50%</a:t>
                      </a:r>
                      <a:endParaRPr lang="hu-H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0959">
                <a:tc>
                  <a:txBody>
                    <a:bodyPr/>
                    <a:lstStyle/>
                    <a:p>
                      <a:r>
                        <a:rPr lang="sk-SK" sz="1800" dirty="0" err="1"/>
                        <a:t>Tks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hajtási igazolvány</a:t>
                      </a:r>
                      <a:endParaRPr lang="hu-HU" sz="200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jogosítvány</a:t>
                      </a:r>
                      <a:r>
                        <a:rPr lang="hu-HU" sz="1800" baseline="0" dirty="0"/>
                        <a:t> 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sk-SK" sz="1800" dirty="0"/>
                        <a:t>vodičský preukaz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88,75%</a:t>
                      </a:r>
                      <a:endParaRPr lang="hu-H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797">
                <a:tc>
                  <a:txBody>
                    <a:bodyPr/>
                    <a:lstStyle/>
                    <a:p>
                      <a:r>
                        <a:rPr lang="sk-SK" sz="1800" dirty="0" err="1"/>
                        <a:t>Hk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rezort</a:t>
                      </a:r>
                      <a:endParaRPr lang="hu-HU" sz="200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hatáskör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sk-SK" sz="1800" dirty="0"/>
                        <a:t>rezort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88,75%</a:t>
                      </a:r>
                      <a:endParaRPr lang="hu-H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797">
                <a:tc>
                  <a:txBody>
                    <a:bodyPr/>
                    <a:lstStyle/>
                    <a:p>
                      <a:r>
                        <a:rPr lang="sk-SK" sz="1800" dirty="0" err="1"/>
                        <a:t>Jdh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átültet</a:t>
                      </a:r>
                      <a:endParaRPr lang="hu-HU" sz="200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megvalósít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sk-SK" sz="1800" dirty="0"/>
                        <a:t>presadiť</a:t>
                      </a:r>
                      <a:endParaRPr lang="hu-HU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83,75%</a:t>
                      </a:r>
                      <a:endParaRPr lang="hu-H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5326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7580" y="341842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k-SK" sz="2800" dirty="0"/>
              <a:t>Rozdiely v hodnotení odmietnutých kontaktných variantov – skupina „</a:t>
            </a:r>
            <a:r>
              <a:rPr lang="sk-SK" sz="2800" dirty="0" err="1"/>
              <a:t>inteligenica</a:t>
            </a:r>
            <a:r>
              <a:rPr lang="sk-SK" sz="2800" dirty="0"/>
              <a:t>“</a:t>
            </a:r>
            <a:endParaRPr lang="hu-HU" sz="2800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676062"/>
              </p:ext>
            </p:extLst>
          </p:nvPr>
        </p:nvGraphicFramePr>
        <p:xfrm>
          <a:off x="1876955" y="1654176"/>
          <a:ext cx="82296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Jazykové</a:t>
                      </a:r>
                      <a:r>
                        <a:rPr lang="hu-HU" sz="2000" dirty="0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u-HU" sz="2000" dirty="0" err="1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pemenné</a:t>
                      </a:r>
                      <a:endParaRPr lang="hu-HU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Výskum</a:t>
                      </a:r>
                      <a:r>
                        <a:rPr lang="hu-HU" sz="2000" dirty="0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2015</a:t>
                      </a:r>
                      <a:endParaRPr lang="hu-HU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Výskum</a:t>
                      </a:r>
                      <a:r>
                        <a:rPr lang="hu-HU" sz="2000" baseline="0" dirty="0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u-HU" sz="2000" dirty="0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1997</a:t>
                      </a:r>
                      <a:endParaRPr lang="hu-HU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bg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Odchýlka</a:t>
                      </a:r>
                      <a:endParaRPr lang="hu-HU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szanitáris</a:t>
                      </a:r>
                      <a:r>
                        <a:rPr lang="hu-HU" sz="200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nap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82,50%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47,50%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35,00%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kidrancol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98,75%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63,30%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31,45%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deratizáció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87,50%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59,40%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28,10%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expertízis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91,25%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65,30%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25,95%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brigádos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82,50%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62,40%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20,10%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hajtási igazolvány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88,75%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69,30%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19,45%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rezort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88,75%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72,30%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16,45%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átültet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83,75%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68,30%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15,45%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grémium</a:t>
                      </a:r>
                      <a:endParaRPr lang="hu-HU" sz="200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87,50%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72,30%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15,20%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2881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3534" y="531813"/>
            <a:ext cx="10972800" cy="1143000"/>
          </a:xfrm>
        </p:spPr>
        <p:txBody>
          <a:bodyPr/>
          <a:lstStyle/>
          <a:p>
            <a:pPr>
              <a:defRPr/>
            </a:pPr>
            <a:r>
              <a:rPr lang="hu-HU" sz="2400" dirty="0"/>
              <a:t>10 v </a:t>
            </a:r>
            <a:r>
              <a:rPr lang="hu-HU" sz="2400" dirty="0" err="1"/>
              <a:t>najväčšej</a:t>
            </a:r>
            <a:r>
              <a:rPr lang="hu-HU" sz="2400" dirty="0"/>
              <a:t> </a:t>
            </a:r>
            <a:r>
              <a:rPr lang="hu-HU" sz="2400" dirty="0" err="1"/>
              <a:t>miere</a:t>
            </a:r>
            <a:r>
              <a:rPr lang="hu-HU" sz="2400" dirty="0"/>
              <a:t> </a:t>
            </a:r>
            <a:r>
              <a:rPr lang="hu-HU" sz="2400" dirty="0" err="1"/>
              <a:t>odmietnutých</a:t>
            </a:r>
            <a:r>
              <a:rPr lang="hu-HU" sz="2400" dirty="0"/>
              <a:t> s</a:t>
            </a:r>
            <a:r>
              <a:rPr lang="sk-SK" sz="2400" dirty="0"/>
              <a:t>lov a výrazov zo strany „nevyškolených“ (2015)</a:t>
            </a:r>
            <a:r>
              <a:rPr lang="hu-HU" sz="2400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uvedené</a:t>
            </a:r>
            <a:r>
              <a:rPr lang="en-US" sz="1400" dirty="0"/>
              <a:t> </a:t>
            </a:r>
            <a:r>
              <a:rPr lang="en-US" sz="1400" dirty="0" err="1"/>
              <a:t>údaje</a:t>
            </a:r>
            <a:r>
              <a:rPr lang="en-US" sz="1400" dirty="0"/>
              <a:t> </a:t>
            </a:r>
            <a:r>
              <a:rPr lang="en-US" sz="1400" dirty="0" err="1"/>
              <a:t>ukazujú</a:t>
            </a:r>
            <a:r>
              <a:rPr lang="en-US" sz="1400" dirty="0"/>
              <a:t>, </a:t>
            </a:r>
            <a:r>
              <a:rPr lang="en-US" sz="1400" dirty="0" err="1"/>
              <a:t>že</a:t>
            </a:r>
            <a:r>
              <a:rPr lang="en-US" sz="1400" dirty="0"/>
              <a:t> </a:t>
            </a:r>
            <a:r>
              <a:rPr lang="en-US" sz="1400" dirty="0" err="1"/>
              <a:t>respondenti</a:t>
            </a:r>
            <a:r>
              <a:rPr lang="en-US" sz="1400" dirty="0"/>
              <a:t> </a:t>
            </a:r>
            <a:r>
              <a:rPr lang="en-US" sz="1400" dirty="0" err="1"/>
              <a:t>opravili</a:t>
            </a:r>
            <a:r>
              <a:rPr lang="en-US" sz="1400" dirty="0"/>
              <a:t> </a:t>
            </a:r>
            <a:r>
              <a:rPr lang="en-US" sz="1400" dirty="0" err="1"/>
              <a:t>jednotlivé</a:t>
            </a:r>
            <a:r>
              <a:rPr lang="en-US" sz="1400" dirty="0"/>
              <a:t> </a:t>
            </a:r>
            <a:r>
              <a:rPr lang="en-US" sz="1400" dirty="0" err="1"/>
              <a:t>prvky</a:t>
            </a:r>
            <a:r>
              <a:rPr lang="en-US" sz="1400" dirty="0"/>
              <a:t> v </a:t>
            </a:r>
            <a:r>
              <a:rPr lang="en-US" sz="1400" dirty="0" err="1"/>
              <a:t>uvedených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, </a:t>
            </a:r>
            <a:r>
              <a:rPr lang="en-US" sz="1400" dirty="0" err="1"/>
              <a:t>okrem</a:t>
            </a:r>
            <a:r>
              <a:rPr lang="en-US" sz="1400" dirty="0"/>
              <a:t> </a:t>
            </a:r>
            <a:r>
              <a:rPr lang="en-US" sz="1400" dirty="0" err="1"/>
              <a:t>toho</a:t>
            </a:r>
            <a:r>
              <a:rPr lang="en-US" sz="1400" dirty="0"/>
              <a:t> </a:t>
            </a:r>
            <a:r>
              <a:rPr lang="en-US" sz="1400" dirty="0" err="1"/>
              <a:t>ich</a:t>
            </a:r>
            <a:r>
              <a:rPr lang="en-US" sz="1400" dirty="0"/>
              <a:t> </a:t>
            </a:r>
            <a:r>
              <a:rPr lang="en-US" sz="1400" dirty="0" err="1"/>
              <a:t>mohli</a:t>
            </a:r>
            <a:r>
              <a:rPr lang="en-US" sz="1400" dirty="0"/>
              <a:t> </a:t>
            </a:r>
            <a:r>
              <a:rPr lang="en-US" sz="1400" dirty="0" err="1"/>
              <a:t>aj</a:t>
            </a:r>
            <a:r>
              <a:rPr lang="en-US" sz="1400" dirty="0"/>
              <a:t> v </a:t>
            </a:r>
            <a:r>
              <a:rPr lang="en-US" sz="1400" dirty="0" err="1"/>
              <a:t>určitých</a:t>
            </a:r>
            <a:r>
              <a:rPr lang="en-US" sz="1400" dirty="0"/>
              <a:t> </a:t>
            </a:r>
            <a:r>
              <a:rPr lang="en-US" sz="1400" dirty="0" err="1"/>
              <a:t>percentách</a:t>
            </a:r>
            <a:r>
              <a:rPr lang="en-US" sz="1400" dirty="0"/>
              <a:t> </a:t>
            </a:r>
            <a:r>
              <a:rPr lang="en-US" sz="1400" dirty="0" err="1"/>
              <a:t>označiť</a:t>
            </a:r>
            <a:r>
              <a:rPr lang="en-US" sz="1400" dirty="0"/>
              <a:t> </a:t>
            </a:r>
            <a:r>
              <a:rPr lang="sk-SK" sz="1400" dirty="0"/>
              <a:t/>
            </a:r>
            <a:br>
              <a:rPr lang="sk-SK" sz="1400" dirty="0"/>
            </a:b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nesprávne</a:t>
            </a:r>
            <a:r>
              <a:rPr lang="en-US" sz="1400" dirty="0"/>
              <a:t>. </a:t>
            </a:r>
            <a:r>
              <a:rPr lang="en-US" sz="1400" dirty="0" err="1"/>
              <a:t>Tieto</a:t>
            </a:r>
            <a:r>
              <a:rPr lang="sk-SK" sz="1400" dirty="0"/>
              <a:t> posledné </a:t>
            </a:r>
            <a:r>
              <a:rPr lang="en-US" sz="1400" dirty="0"/>
              <a:t> </a:t>
            </a:r>
            <a:r>
              <a:rPr lang="en-US" sz="1400" dirty="0" err="1"/>
              <a:t>hodnoty</a:t>
            </a:r>
            <a:r>
              <a:rPr lang="en-US" sz="1400" dirty="0"/>
              <a:t> </a:t>
            </a:r>
            <a:r>
              <a:rPr lang="en-US" sz="1400" dirty="0" err="1"/>
              <a:t>sme</a:t>
            </a:r>
            <a:r>
              <a:rPr lang="en-US" sz="1400" dirty="0"/>
              <a:t> </a:t>
            </a:r>
            <a:r>
              <a:rPr lang="en-US" sz="1400" dirty="0" err="1"/>
              <a:t>tu</a:t>
            </a:r>
            <a:r>
              <a:rPr lang="en-US" sz="1400" dirty="0"/>
              <a:t> </a:t>
            </a:r>
            <a:r>
              <a:rPr lang="en-US" sz="1400" dirty="0" err="1"/>
              <a:t>avšak</a:t>
            </a:r>
            <a:r>
              <a:rPr lang="en-US" sz="1400" dirty="0"/>
              <a:t> </a:t>
            </a:r>
            <a:r>
              <a:rPr lang="en-US" sz="1400" dirty="0" err="1"/>
              <a:t>neuvideli</a:t>
            </a:r>
            <a:r>
              <a:rPr lang="en-US" sz="1400" dirty="0"/>
              <a:t>)</a:t>
            </a:r>
          </a:p>
        </p:txBody>
      </p:sp>
      <p:graphicFrame>
        <p:nvGraphicFramePr>
          <p:cNvPr id="4" name="Táblázat helye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30574592"/>
              </p:ext>
            </p:extLst>
          </p:nvPr>
        </p:nvGraphicFramePr>
        <p:xfrm>
          <a:off x="1900238" y="1674813"/>
          <a:ext cx="8229600" cy="4719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0123">
                <a:tc>
                  <a:txBody>
                    <a:bodyPr/>
                    <a:lstStyle/>
                    <a:p>
                      <a:pPr algn="ctr"/>
                      <a:r>
                        <a:rPr lang="sk-SK" sz="1800" dirty="0"/>
                        <a:t>Kontaktný variant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err="1"/>
                        <a:t>Miera</a:t>
                      </a:r>
                      <a:r>
                        <a:rPr lang="hu-HU" sz="1800" dirty="0"/>
                        <a:t> „</a:t>
                      </a:r>
                      <a:r>
                        <a:rPr lang="hu-HU" sz="1800" dirty="0" err="1"/>
                        <a:t>nesprávnosti</a:t>
                      </a:r>
                      <a:r>
                        <a:rPr lang="hu-HU" sz="1800" dirty="0"/>
                        <a:t>” v </a:t>
                      </a:r>
                      <a:r>
                        <a:rPr lang="hu-HU" sz="1800" dirty="0" err="1"/>
                        <a:t>percentách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rezort</a:t>
                      </a:r>
                      <a:r>
                        <a:rPr lang="hu-HU" sz="1800" baseline="0" dirty="0"/>
                        <a:t> 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90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kontrollór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85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expertízis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80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expertízis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80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inventúra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79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/>
                        <a:t>lokalitás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78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strajk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75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deratizáció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800" dirty="0"/>
                        <a:t>72%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konkurenció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71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/>
                        <a:t>dezinformáció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r>
                        <a:rPr lang="hu-HU" sz="1800" dirty="0" err="1"/>
                        <a:t>diplom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53</a:t>
                      </a:r>
                      <a:r>
                        <a:rPr lang="sk-SK" sz="1800" dirty="0"/>
                        <a:t>%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5954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k-SK" sz="2400" dirty="0"/>
              <a:t>Odmietnuté kontaktné varianty v relácii „inteligencia – nevyškolení“ v roku 2015</a:t>
            </a:r>
            <a:endParaRPr lang="en-US" sz="2400" dirty="0"/>
          </a:p>
        </p:txBody>
      </p:sp>
      <p:graphicFrame>
        <p:nvGraphicFramePr>
          <p:cNvPr id="4" name="Táblázat helye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27981830"/>
              </p:ext>
            </p:extLst>
          </p:nvPr>
        </p:nvGraphicFramePr>
        <p:xfrm>
          <a:off x="2065867" y="1420813"/>
          <a:ext cx="8229600" cy="4206873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62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Jazykové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premenné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Skupina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respondentov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„</a:t>
                      </a: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inteligencia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Skupina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respondentov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„</a:t>
                      </a: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nevyškolení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Odchýlka</a:t>
                      </a:r>
                      <a:r>
                        <a:rPr kumimoji="0" lang="hu-H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szanitáris nap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deratizáció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–2%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expertízis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–11%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brigádos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–33%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rezort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átültet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–26%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0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grémium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93%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+5%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BB5F0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1087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679268" y="339634"/>
            <a:ext cx="10659292" cy="1998618"/>
          </a:xfrm>
        </p:spPr>
        <p:txBody>
          <a:bodyPr>
            <a:normAutofit/>
          </a:bodyPr>
          <a:lstStyle/>
          <a:p>
            <a:pPr algn="ctr"/>
            <a:r>
              <a:rPr lang="sk-SK" sz="2400" dirty="0" smtClean="0"/>
              <a:t>V kruhu inteligencie sa skúmalo aj to, že aký význam majú </a:t>
            </a:r>
            <a:r>
              <a:rPr lang="sk-SK" sz="2400" dirty="0" err="1"/>
              <a:t>polisemantické</a:t>
            </a:r>
            <a:r>
              <a:rPr lang="sk-SK" sz="2400" dirty="0"/>
              <a:t> kontaktné </a:t>
            </a:r>
            <a:r>
              <a:rPr lang="sk-SK" sz="2400" dirty="0" smtClean="0"/>
              <a:t>varianty v maďarčine používaného na Slovensku. Ide </a:t>
            </a:r>
            <a:r>
              <a:rPr lang="sk-SK" sz="2400" dirty="0"/>
              <a:t>o </a:t>
            </a:r>
            <a:r>
              <a:rPr lang="sk-SK" sz="2400" dirty="0" err="1"/>
              <a:t>polisemantické</a:t>
            </a:r>
            <a:r>
              <a:rPr lang="sk-SK" sz="2400" dirty="0"/>
              <a:t> kontaktné </a:t>
            </a:r>
            <a:r>
              <a:rPr lang="sk-SK" sz="2400" dirty="0" smtClean="0"/>
              <a:t>varianty, </a:t>
            </a:r>
            <a:r>
              <a:rPr lang="sk-SK" sz="2400" dirty="0"/>
              <a:t>ktoré </a:t>
            </a:r>
            <a:r>
              <a:rPr lang="sk-SK" sz="2400" dirty="0" smtClean="0"/>
              <a:t>majú v slovenskom a v maďarskom jazyku rovnaký význam, avšak ich tvary sú čiastočne odlišné </a:t>
            </a:r>
            <a:r>
              <a:rPr lang="hu-HU" sz="2400" dirty="0" smtClean="0"/>
              <a:t>(</a:t>
            </a:r>
            <a:r>
              <a:rPr lang="hu-HU" sz="2400" i="1" dirty="0" err="1" smtClean="0"/>
              <a:t>kurz</a:t>
            </a:r>
            <a:r>
              <a:rPr lang="hu-HU" sz="2400" i="1" dirty="0" smtClean="0"/>
              <a:t>/kurzus, </a:t>
            </a:r>
            <a:r>
              <a:rPr lang="hu-HU" sz="2400" i="1" dirty="0" err="1" smtClean="0"/>
              <a:t>dezert</a:t>
            </a:r>
            <a:r>
              <a:rPr lang="hu-HU" sz="2400" i="1" dirty="0" smtClean="0"/>
              <a:t>/desszert, </a:t>
            </a:r>
            <a:r>
              <a:rPr lang="hu-HU" sz="2400" i="1" dirty="0" err="1" smtClean="0"/>
              <a:t>diplom</a:t>
            </a:r>
            <a:r>
              <a:rPr lang="hu-HU" sz="2400" i="1" dirty="0" smtClean="0"/>
              <a:t>/diploma</a:t>
            </a:r>
            <a:r>
              <a:rPr lang="hu-HU" sz="2400" dirty="0" smtClean="0"/>
              <a:t>). </a:t>
            </a:r>
            <a:endParaRPr lang="sk-SK" sz="2400" dirty="0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6574384" y="6292352"/>
            <a:ext cx="5157787" cy="278266"/>
          </a:xfrm>
        </p:spPr>
        <p:txBody>
          <a:bodyPr>
            <a:normAutofit fontScale="77500" lnSpcReduction="20000"/>
          </a:bodyPr>
          <a:lstStyle/>
          <a:p>
            <a:r>
              <a:rPr lang="sk-SK" sz="1400" dirty="0" smtClean="0"/>
              <a:t>Používanie kontaktných variantov</a:t>
            </a:r>
            <a:r>
              <a:rPr lang="sk-SK" sz="1400" i="1" dirty="0" smtClean="0"/>
              <a:t> kurz – </a:t>
            </a:r>
            <a:r>
              <a:rPr lang="sk-SK" sz="1400" i="1" dirty="0" err="1" smtClean="0"/>
              <a:t>kurzus</a:t>
            </a:r>
            <a:r>
              <a:rPr lang="sk-SK" sz="1400" dirty="0" smtClean="0"/>
              <a:t> v kruhu poslucháčov univerzity</a:t>
            </a:r>
            <a:endParaRPr lang="sk-SK" sz="1400" dirty="0"/>
          </a:p>
        </p:txBody>
      </p:sp>
      <p:graphicFrame>
        <p:nvGraphicFramePr>
          <p:cNvPr id="5" name="Zástupný symbol tabuľky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3298574"/>
              </p:ext>
            </p:extLst>
          </p:nvPr>
        </p:nvGraphicFramePr>
        <p:xfrm>
          <a:off x="6322423" y="2416632"/>
          <a:ext cx="5447212" cy="3670659"/>
        </p:xfrm>
        <a:graphic>
          <a:graphicData uri="http://schemas.openxmlformats.org/drawingml/2006/table">
            <a:tbl>
              <a:tblPr/>
              <a:tblGrid>
                <a:gridCol w="644051"/>
                <a:gridCol w="776586"/>
                <a:gridCol w="830256"/>
                <a:gridCol w="465517"/>
                <a:gridCol w="877357"/>
                <a:gridCol w="877357"/>
                <a:gridCol w="366113"/>
                <a:gridCol w="609975"/>
              </a:tblGrid>
              <a:tr h="317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rovnaký význam 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rozdielný</a:t>
                      </a:r>
                      <a:r>
                        <a:rPr lang="sk-SK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význam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bez odpovede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943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obidva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'bežná hodnota'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obidva             '</a:t>
                      </a:r>
                      <a:r>
                        <a:rPr lang="sk-SK" sz="1000" b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náukobeh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'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kurz </a:t>
                      </a: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'náukobeh'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kurzus</a:t>
                      </a: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 'bežná hodnota'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kurzus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'</a:t>
                      </a:r>
                      <a:r>
                        <a:rPr lang="sk-SK" sz="10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náukobeh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'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kurz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'bežná hodnota'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77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muž/s. a v. (8) 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7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muž/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západ (12)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77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žena/s. a v. (14)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00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žena/západ (39)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7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spolu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(73)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(1%)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(34%)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(7%)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(36%)</a:t>
                      </a:r>
                      <a:endParaRPr lang="sk-SK" sz="11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(3%)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sk-SK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19%)</a:t>
                      </a:r>
                      <a:endParaRPr lang="sk-SK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848" marR="158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9" name="Zástupný symbol textu 8"/>
          <p:cNvSpPr>
            <a:spLocks noGrp="1"/>
          </p:cNvSpPr>
          <p:nvPr>
            <p:ph type="body" sz="quarter" idx="3"/>
          </p:nvPr>
        </p:nvSpPr>
        <p:spPr>
          <a:xfrm>
            <a:off x="385355" y="6270173"/>
            <a:ext cx="5183188" cy="287382"/>
          </a:xfrm>
        </p:spPr>
        <p:txBody>
          <a:bodyPr>
            <a:normAutofit/>
          </a:bodyPr>
          <a:lstStyle/>
          <a:p>
            <a:pPr algn="ctr"/>
            <a:r>
              <a:rPr lang="sk-SK" sz="1200" dirty="0" smtClean="0"/>
              <a:t>Používanie kontaktných variantov</a:t>
            </a:r>
            <a:r>
              <a:rPr lang="sk-SK" sz="1200" i="1" dirty="0" smtClean="0"/>
              <a:t> kurz – </a:t>
            </a:r>
            <a:r>
              <a:rPr lang="sk-SK" sz="1200" i="1" dirty="0" err="1" smtClean="0"/>
              <a:t>kurzus</a:t>
            </a:r>
            <a:r>
              <a:rPr lang="sk-SK" sz="1200" dirty="0" smtClean="0"/>
              <a:t> v kruhu pedagógov</a:t>
            </a:r>
            <a:endParaRPr lang="sk-SK" sz="1200" dirty="0"/>
          </a:p>
        </p:txBody>
      </p:sp>
      <p:graphicFrame>
        <p:nvGraphicFramePr>
          <p:cNvPr id="6" name="Tabuľ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612850"/>
              </p:ext>
            </p:extLst>
          </p:nvPr>
        </p:nvGraphicFramePr>
        <p:xfrm>
          <a:off x="261255" y="2416626"/>
          <a:ext cx="5577842" cy="3670664"/>
        </p:xfrm>
        <a:graphic>
          <a:graphicData uri="http://schemas.openxmlformats.org/drawingml/2006/table">
            <a:tbl>
              <a:tblPr/>
              <a:tblGrid>
                <a:gridCol w="711733"/>
                <a:gridCol w="737391"/>
                <a:gridCol w="873489"/>
                <a:gridCol w="480810"/>
                <a:gridCol w="906957"/>
                <a:gridCol w="873489"/>
                <a:gridCol w="447344"/>
                <a:gridCol w="546629"/>
              </a:tblGrid>
              <a:tr h="211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rovnaký význam 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rozdielný</a:t>
                      </a:r>
                      <a:r>
                        <a:rPr lang="sk-SK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význam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bez odpovede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9609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obidva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 'bežná hodnota'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obidva 'náukobeh'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/>
                          <a:ea typeface="Times New Roman"/>
                          <a:cs typeface="Times New Roman"/>
                        </a:rPr>
                        <a:t>kurz </a:t>
                      </a: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= 'náukobeh'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/>
                          <a:ea typeface="Times New Roman"/>
                          <a:cs typeface="Times New Roman"/>
                        </a:rPr>
                        <a:t>kurzus</a:t>
                      </a: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 =  'bežná hodnota'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/>
                          <a:ea typeface="Times New Roman"/>
                          <a:cs typeface="Times New Roman"/>
                        </a:rPr>
                        <a:t>kurzus</a:t>
                      </a: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 = 'náukobeh'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/>
                          <a:ea typeface="Times New Roman"/>
                          <a:cs typeface="Times New Roman"/>
                        </a:rPr>
                        <a:t>kurz</a:t>
                      </a: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 = 'bežná hodnota'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84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20–30 muž (8)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20–30 žena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(6)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30–40 žena 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(5)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40–50 žena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(8)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84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spolu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(27)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(7%)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(33%)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(4%)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(19%)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(19%)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(4%)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(14%)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838200" y="946150"/>
            <a:ext cx="10515600" cy="879475"/>
          </a:xfrm>
        </p:spPr>
        <p:txBody>
          <a:bodyPr/>
          <a:lstStyle/>
          <a:p>
            <a:pPr eaLnBrk="1" hangingPunct="1"/>
            <a:r>
              <a:rPr lang="sk-SK" altLang="en-US" b="1" dirty="0" smtClean="0">
                <a:latin typeface="+mn-lt"/>
              </a:rPr>
              <a:t>Problém</a:t>
            </a:r>
            <a:endParaRPr lang="sk-SK" altLang="en-US" b="1" dirty="0">
              <a:latin typeface="+mn-lt"/>
            </a:endParaRPr>
          </a:p>
        </p:txBody>
      </p:sp>
      <p:sp>
        <p:nvSpPr>
          <p:cNvPr id="11267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en-US" dirty="0"/>
              <a:t> V nových spoločenských a ekonomických podmienkach dialektológia so svojím súborom metód už nedokázala postihnúť zmeny v jazyku a reči, preto sa stala zdrojom a inšpiráciou. </a:t>
            </a:r>
          </a:p>
          <a:p>
            <a:pPr marL="177800" indent="-177800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en-US" dirty="0"/>
              <a:t> Výskumy ukázali, že čistý a homogénny dialekt je skôr minulosťou</a:t>
            </a:r>
          </a:p>
          <a:p>
            <a:pPr marL="177800" indent="-177800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en-US" dirty="0"/>
              <a:t> Všetky variety jazyka sa menia</a:t>
            </a:r>
          </a:p>
          <a:p>
            <a:pPr eaLnBrk="1" hangingPunct="1"/>
            <a:endParaRPr lang="sk-SK" altLang="en-US" dirty="0"/>
          </a:p>
        </p:txBody>
      </p:sp>
    </p:spTree>
    <p:extLst>
      <p:ext uri="{BB962C8B-B14F-4D97-AF65-F5344CB8AC3E}">
        <p14:creationId xmlns:p14="http://schemas.microsoft.com/office/powerpoint/2010/main" val="12559027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91594" y="5238207"/>
            <a:ext cx="5157787" cy="313508"/>
          </a:xfrm>
        </p:spPr>
        <p:txBody>
          <a:bodyPr>
            <a:normAutofit/>
          </a:bodyPr>
          <a:lstStyle/>
          <a:p>
            <a:pPr algn="ctr"/>
            <a:r>
              <a:rPr lang="sk-SK" sz="1400" dirty="0" smtClean="0"/>
              <a:t>Používanie variantov</a:t>
            </a:r>
            <a:r>
              <a:rPr lang="sk-SK" sz="1400" i="1" dirty="0" smtClean="0"/>
              <a:t> dezert – </a:t>
            </a:r>
            <a:r>
              <a:rPr lang="sk-SK" sz="1400" i="1" dirty="0" err="1" smtClean="0"/>
              <a:t>desszert</a:t>
            </a:r>
            <a:r>
              <a:rPr lang="sk-SK" sz="1400" i="1" dirty="0" smtClean="0"/>
              <a:t> </a:t>
            </a:r>
            <a:r>
              <a:rPr lang="sk-SK" sz="1400" dirty="0" smtClean="0"/>
              <a:t> v kruhu pedagógov</a:t>
            </a:r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7729722"/>
              </p:ext>
            </p:extLst>
          </p:nvPr>
        </p:nvGraphicFramePr>
        <p:xfrm>
          <a:off x="248196" y="1162594"/>
          <a:ext cx="5773782" cy="3918858"/>
        </p:xfrm>
        <a:graphic>
          <a:graphicData uri="http://schemas.openxmlformats.org/drawingml/2006/table">
            <a:tbl>
              <a:tblPr/>
              <a:tblGrid>
                <a:gridCol w="663698"/>
                <a:gridCol w="826189"/>
                <a:gridCol w="826189"/>
                <a:gridCol w="635090"/>
                <a:gridCol w="1119131"/>
                <a:gridCol w="1075648"/>
                <a:gridCol w="627837"/>
              </a:tblGrid>
              <a:tr h="287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7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rovnaký význam 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rozdielný</a:t>
                      </a:r>
                      <a:r>
                        <a:rPr lang="sk-SK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význam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bez odpovede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83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7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obidva 'sladkosť'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obidva 'bonbón'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>
                          <a:latin typeface="Times New Roman"/>
                          <a:ea typeface="Times New Roman"/>
                          <a:cs typeface="Times New Roman"/>
                        </a:rPr>
                        <a:t>dezert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 = 'bonbón'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desszert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'sladkosť'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desszert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 = 'bonbón'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 dirty="0">
                          <a:latin typeface="Times New Roman"/>
                          <a:ea typeface="Times New Roman"/>
                          <a:cs typeface="Times New Roman"/>
                        </a:rPr>
                        <a:t>dezert </a:t>
                      </a: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= 'sladkosť'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558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20–30 muž (8)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558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20–30 žena (6)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558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30–40 žena (5)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558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40–50 žena (8)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558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spolu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(27)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(30%)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(22%)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(44%)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sk-SK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/>
                          <a:ea typeface="Times New Roman"/>
                          <a:cs typeface="Times New Roman"/>
                        </a:rPr>
                        <a:t>(4%)</a:t>
                      </a:r>
                      <a:endParaRPr lang="sk-SK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76" marR="449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511834" y="5277394"/>
            <a:ext cx="5183188" cy="483326"/>
          </a:xfrm>
        </p:spPr>
        <p:txBody>
          <a:bodyPr>
            <a:normAutofit/>
          </a:bodyPr>
          <a:lstStyle/>
          <a:p>
            <a:pPr algn="ctr"/>
            <a:r>
              <a:rPr lang="sk-SK" sz="1400" dirty="0" smtClean="0"/>
              <a:t>Používanie variantov</a:t>
            </a:r>
            <a:r>
              <a:rPr lang="sk-SK" sz="1400" i="1" dirty="0" smtClean="0"/>
              <a:t> dezert – </a:t>
            </a:r>
            <a:r>
              <a:rPr lang="sk-SK" sz="1400" i="1" dirty="0" err="1" smtClean="0"/>
              <a:t>desszert</a:t>
            </a:r>
            <a:r>
              <a:rPr lang="sk-SK" sz="1400" i="1" dirty="0" smtClean="0"/>
              <a:t> </a:t>
            </a:r>
            <a:r>
              <a:rPr lang="sk-SK" sz="1400" dirty="0" smtClean="0"/>
              <a:t> v kruhu poslucháčov univerzity </a:t>
            </a:r>
          </a:p>
        </p:txBody>
      </p:sp>
      <p:graphicFrame>
        <p:nvGraphicFramePr>
          <p:cNvPr id="10" name="Zástupný symbol obsahu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01567563"/>
              </p:ext>
            </p:extLst>
          </p:nvPr>
        </p:nvGraphicFramePr>
        <p:xfrm>
          <a:off x="6165668" y="1123408"/>
          <a:ext cx="5656218" cy="3958042"/>
        </p:xfrm>
        <a:graphic>
          <a:graphicData uri="http://schemas.openxmlformats.org/drawingml/2006/table">
            <a:tbl>
              <a:tblPr/>
              <a:tblGrid>
                <a:gridCol w="665171"/>
                <a:gridCol w="802052"/>
                <a:gridCol w="802052"/>
                <a:gridCol w="480778"/>
                <a:gridCol w="886896"/>
                <a:gridCol w="980788"/>
                <a:gridCol w="480778"/>
                <a:gridCol w="557703"/>
              </a:tblGrid>
              <a:tr h="392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rovnaký význam 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rozdielný</a:t>
                      </a:r>
                      <a:r>
                        <a:rPr lang="sk-SK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význam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bez odpovede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069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'sladkosť'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'bonbón'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dezert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'bonbón'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desszert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'sladkosť'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desszert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'bonbón'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dezert 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'sladkosť'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565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muž/s. a v. (8) 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13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muž/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západ (12)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65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žena/s. a v. (14)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65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žena/západ (39)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13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spolu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(73)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(18%)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(5%)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(60%)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(3%)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(14%)</a:t>
                      </a:r>
                    </a:p>
                  </a:txBody>
                  <a:tcPr marL="11506" marR="11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65468" y="5447212"/>
            <a:ext cx="5157787" cy="352698"/>
          </a:xfrm>
        </p:spPr>
        <p:txBody>
          <a:bodyPr>
            <a:normAutofit/>
          </a:bodyPr>
          <a:lstStyle/>
          <a:p>
            <a:pPr algn="ctr"/>
            <a:r>
              <a:rPr lang="sk-SK" sz="1500" dirty="0" smtClean="0"/>
              <a:t>Používanie variantov</a:t>
            </a:r>
            <a:r>
              <a:rPr lang="sk-SK" sz="1500" i="1" dirty="0" smtClean="0"/>
              <a:t> diplom – </a:t>
            </a:r>
            <a:r>
              <a:rPr lang="sk-SK" sz="1500" i="1" dirty="0" err="1" smtClean="0"/>
              <a:t>diploma</a:t>
            </a:r>
            <a:r>
              <a:rPr lang="sk-SK" sz="1500" dirty="0" smtClean="0"/>
              <a:t> v kruhu pedagógov</a:t>
            </a:r>
          </a:p>
        </p:txBody>
      </p:sp>
      <p:graphicFrame>
        <p:nvGraphicFramePr>
          <p:cNvPr id="8" name="Zástupný symbol obsahu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36607475"/>
              </p:ext>
            </p:extLst>
          </p:nvPr>
        </p:nvGraphicFramePr>
        <p:xfrm>
          <a:off x="378823" y="1254033"/>
          <a:ext cx="5590902" cy="4119222"/>
        </p:xfrm>
        <a:graphic>
          <a:graphicData uri="http://schemas.openxmlformats.org/drawingml/2006/table">
            <a:tbl>
              <a:tblPr/>
              <a:tblGrid>
                <a:gridCol w="622826"/>
                <a:gridCol w="792789"/>
                <a:gridCol w="792789"/>
                <a:gridCol w="602700"/>
                <a:gridCol w="1160672"/>
                <a:gridCol w="1066745"/>
                <a:gridCol w="552381"/>
              </a:tblGrid>
              <a:tr h="328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923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rovnaký význam 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rozdielný</a:t>
                      </a:r>
                      <a:r>
                        <a:rPr lang="sk-SK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význam 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bez odpovede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908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'doklad o víťazstve'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'doklad o získaní kvalifikácie'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víťazstve'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diploma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získaní kvalifikácie'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diploma 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'doklad o víťazstve'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získaní kvalifikácie'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19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20–30 muž (8)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597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20–30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 (6)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597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30–40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 (5)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597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40–50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 (8)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  <a:tr h="597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spolu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(27)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(7%)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(19%)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(55%)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(19%)</a:t>
                      </a:r>
                    </a:p>
                  </a:txBody>
                  <a:tcPr marL="11450" marR="11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3C"/>
                    </a:solidFill>
                  </a:tcPr>
                </a:tc>
              </a:tr>
            </a:tbl>
          </a:graphicData>
        </a:graphic>
      </p:graphicFrame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446520" y="5434150"/>
            <a:ext cx="5283926" cy="561702"/>
          </a:xfrm>
        </p:spPr>
        <p:txBody>
          <a:bodyPr>
            <a:normAutofit/>
          </a:bodyPr>
          <a:lstStyle/>
          <a:p>
            <a:pPr algn="ctr"/>
            <a:r>
              <a:rPr lang="sk-SK" sz="1400" dirty="0" smtClean="0"/>
              <a:t>Používanie variantov</a:t>
            </a:r>
            <a:r>
              <a:rPr lang="sk-SK" sz="1400" i="1" dirty="0" smtClean="0"/>
              <a:t> diplom – </a:t>
            </a:r>
            <a:r>
              <a:rPr lang="sk-SK" sz="1400" i="1" dirty="0" err="1" smtClean="0"/>
              <a:t>diploma</a:t>
            </a:r>
            <a:r>
              <a:rPr lang="sk-SK" sz="1400" dirty="0" smtClean="0"/>
              <a:t> v kruhu poslucháčov univerzity</a:t>
            </a:r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82110306"/>
              </p:ext>
            </p:extLst>
          </p:nvPr>
        </p:nvGraphicFramePr>
        <p:xfrm>
          <a:off x="6211388" y="1240971"/>
          <a:ext cx="5610498" cy="4132329"/>
        </p:xfrm>
        <a:graphic>
          <a:graphicData uri="http://schemas.openxmlformats.org/drawingml/2006/table">
            <a:tbl>
              <a:tblPr/>
              <a:tblGrid>
                <a:gridCol w="678871"/>
                <a:gridCol w="792202"/>
                <a:gridCol w="792202"/>
                <a:gridCol w="472773"/>
                <a:gridCol w="970248"/>
                <a:gridCol w="877482"/>
                <a:gridCol w="474648"/>
                <a:gridCol w="552072"/>
              </a:tblGrid>
              <a:tr h="387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rovnaký význam 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rozdielný</a:t>
                      </a:r>
                      <a:r>
                        <a:rPr lang="sk-SK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význam 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bez odpovede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480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'doklad o víťazstve'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obidva 'doklad o získaní kvalifikácie'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víťazstve'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diploma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získaní kvalifikácie'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diploma 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'doklad o víťazstve'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diplom</a:t>
                      </a: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'doklad o získaní kvalifikácie'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8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muž/s. a v. (8) 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38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muž/západ (12)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38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žena/s. a v. (14)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38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žena/západ (39)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704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spolu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(73)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(5%)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(14%)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(7%)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(50%)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(7%)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(1%)</a:t>
                      </a:r>
                      <a:endParaRPr lang="sk-SK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 (16%)</a:t>
                      </a:r>
                      <a:endParaRPr lang="sk-SK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64" marR="11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44137" y="1045029"/>
            <a:ext cx="11273245" cy="5144634"/>
          </a:xfrm>
        </p:spPr>
        <p:txBody>
          <a:bodyPr/>
          <a:lstStyle/>
          <a:p>
            <a:r>
              <a:rPr lang="hu-HU" sz="2400" dirty="0" err="1" smtClean="0"/>
              <a:t>Zistilo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, </a:t>
            </a:r>
            <a:r>
              <a:rPr lang="hu-HU" sz="2400" dirty="0" err="1" smtClean="0"/>
              <a:t>že</a:t>
            </a:r>
            <a:r>
              <a:rPr lang="hu-HU" sz="2400" dirty="0" smtClean="0"/>
              <a:t> </a:t>
            </a:r>
            <a:r>
              <a:rPr lang="hu-HU" sz="2400" dirty="0" err="1" smtClean="0"/>
              <a:t>horeuvedené</a:t>
            </a:r>
            <a:r>
              <a:rPr lang="hu-HU" sz="2400" dirty="0" smtClean="0"/>
              <a:t> </a:t>
            </a:r>
            <a:r>
              <a:rPr lang="hu-HU" sz="2400" dirty="0" err="1" smtClean="0"/>
              <a:t>tvary</a:t>
            </a:r>
            <a:r>
              <a:rPr lang="hu-HU" sz="2400" dirty="0" smtClean="0"/>
              <a:t> </a:t>
            </a:r>
            <a:r>
              <a:rPr lang="hu-HU" sz="2400" dirty="0" err="1" smtClean="0"/>
              <a:t>vo</a:t>
            </a:r>
            <a:r>
              <a:rPr lang="hu-HU" sz="2400" dirty="0" smtClean="0"/>
              <a:t> </a:t>
            </a:r>
            <a:r>
              <a:rPr lang="hu-HU" sz="2400" dirty="0" err="1" smtClean="0"/>
              <a:t>varietách</a:t>
            </a:r>
            <a:r>
              <a:rPr lang="hu-HU" sz="2400" dirty="0" smtClean="0"/>
              <a:t> </a:t>
            </a:r>
            <a:r>
              <a:rPr lang="hu-HU" sz="2400" dirty="0" err="1" smtClean="0"/>
              <a:t>maďarčiny</a:t>
            </a:r>
            <a:r>
              <a:rPr lang="hu-HU" sz="2400" dirty="0" smtClean="0"/>
              <a:t> </a:t>
            </a:r>
            <a:r>
              <a:rPr lang="hu-HU" sz="2400" dirty="0" err="1" smtClean="0"/>
              <a:t>používaných</a:t>
            </a:r>
            <a:r>
              <a:rPr lang="hu-HU" sz="2400" dirty="0" smtClean="0"/>
              <a:t> na </a:t>
            </a:r>
            <a:r>
              <a:rPr lang="hu-HU" sz="2400" dirty="0" err="1" smtClean="0"/>
              <a:t>Slovensku</a:t>
            </a:r>
            <a:r>
              <a:rPr lang="hu-HU" sz="2400" dirty="0" smtClean="0"/>
              <a:t> </a:t>
            </a:r>
            <a:r>
              <a:rPr lang="hu-HU" sz="2400" dirty="0" err="1" smtClean="0"/>
              <a:t>majú</a:t>
            </a:r>
            <a:r>
              <a:rPr lang="hu-HU" sz="2400" dirty="0" smtClean="0"/>
              <a:t>  </a:t>
            </a:r>
            <a:r>
              <a:rPr lang="hu-HU" sz="2400" dirty="0" err="1" smtClean="0"/>
              <a:t>rozdelené</a:t>
            </a:r>
            <a:r>
              <a:rPr lang="hu-HU" sz="2400" dirty="0" smtClean="0"/>
              <a:t> </a:t>
            </a:r>
            <a:r>
              <a:rPr lang="hu-HU" sz="2400" dirty="0" err="1" smtClean="0"/>
              <a:t>významy</a:t>
            </a:r>
            <a:r>
              <a:rPr lang="hu-HU" sz="2400" dirty="0" smtClean="0"/>
              <a:t>, </a:t>
            </a:r>
            <a:r>
              <a:rPr lang="hu-HU" sz="2400" dirty="0" err="1" smtClean="0"/>
              <a:t>napr</a:t>
            </a:r>
            <a:r>
              <a:rPr lang="hu-HU" sz="2400" dirty="0" smtClean="0"/>
              <a:t>.: </a:t>
            </a:r>
          </a:p>
          <a:p>
            <a:pPr>
              <a:buNone/>
            </a:pPr>
            <a:endParaRPr lang="hu-HU" sz="2400" dirty="0" smtClean="0"/>
          </a:p>
          <a:p>
            <a:pPr>
              <a:buNone/>
            </a:pPr>
            <a:r>
              <a:rPr lang="hu-HU" sz="2400" i="1" dirty="0" smtClean="0"/>
              <a:t>		</a:t>
            </a:r>
            <a:r>
              <a:rPr lang="hu-HU" sz="2400" i="1" dirty="0" err="1" smtClean="0"/>
              <a:t>diplom</a:t>
            </a:r>
            <a:r>
              <a:rPr lang="hu-HU" sz="2400" dirty="0" smtClean="0"/>
              <a:t>  v </a:t>
            </a:r>
            <a:r>
              <a:rPr lang="hu-HU" sz="2400" dirty="0" err="1" smtClean="0"/>
              <a:t>slovenskom</a:t>
            </a:r>
            <a:r>
              <a:rPr lang="hu-HU" sz="2400" dirty="0" smtClean="0"/>
              <a:t> </a:t>
            </a:r>
            <a:r>
              <a:rPr lang="hu-HU" sz="2400" dirty="0" err="1" smtClean="0"/>
              <a:t>jazyku</a:t>
            </a:r>
            <a:r>
              <a:rPr lang="hu-HU" sz="2400" dirty="0" smtClean="0"/>
              <a:t> - 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'doklad o víťazstve'  a 'doklad o získaní kvalifikácie'</a:t>
            </a:r>
          </a:p>
          <a:p>
            <a:pPr>
              <a:buNone/>
            </a:pPr>
            <a:r>
              <a:rPr lang="sk-SK" sz="2400" i="1" dirty="0" smtClean="0">
                <a:ea typeface="Times New Roman"/>
                <a:cs typeface="Times New Roman" pitchFamily="18" charset="0"/>
              </a:rPr>
              <a:t>          	</a:t>
            </a:r>
            <a:r>
              <a:rPr lang="sk-SK" sz="2400" i="1" dirty="0" err="1" smtClean="0">
                <a:ea typeface="Times New Roman"/>
                <a:cs typeface="Times New Roman" pitchFamily="18" charset="0"/>
              </a:rPr>
              <a:t>diploma</a:t>
            </a:r>
            <a:r>
              <a:rPr lang="sk-SK" sz="2400" i="1" dirty="0" smtClean="0">
                <a:ea typeface="Times New Roman"/>
                <a:cs typeface="Times New Roman" pitchFamily="18" charset="0"/>
              </a:rPr>
              <a:t> 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v maďarskom jazyku - 'doklad o víťazstve'  a 'doklad o získaní kvalifikácie‚</a:t>
            </a:r>
          </a:p>
          <a:p>
            <a:pPr>
              <a:buNone/>
            </a:pPr>
            <a:r>
              <a:rPr lang="sk-SK" sz="2400" i="1" dirty="0" smtClean="0">
                <a:ea typeface="Times New Roman"/>
                <a:cs typeface="Times New Roman" pitchFamily="18" charset="0"/>
              </a:rPr>
              <a:t>		diplom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 </a:t>
            </a:r>
            <a:r>
              <a:rPr lang="hu-HU" sz="2400" dirty="0" smtClean="0"/>
              <a:t>v </a:t>
            </a:r>
            <a:r>
              <a:rPr lang="hu-HU" sz="2400" dirty="0" err="1" smtClean="0"/>
              <a:t>maďarčine</a:t>
            </a:r>
            <a:r>
              <a:rPr lang="hu-HU" sz="2400" dirty="0" smtClean="0"/>
              <a:t> </a:t>
            </a:r>
            <a:r>
              <a:rPr lang="hu-HU" sz="2400" dirty="0" err="1" smtClean="0"/>
              <a:t>používaného</a:t>
            </a:r>
            <a:r>
              <a:rPr lang="hu-HU" sz="2400" dirty="0" smtClean="0"/>
              <a:t> na </a:t>
            </a:r>
            <a:r>
              <a:rPr lang="hu-HU" sz="2400" dirty="0" err="1" smtClean="0"/>
              <a:t>Slovensku</a:t>
            </a:r>
            <a:r>
              <a:rPr lang="hu-HU" sz="2400" dirty="0" smtClean="0"/>
              <a:t>  - 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'doklad o víťazstve‚</a:t>
            </a:r>
          </a:p>
          <a:p>
            <a:pPr>
              <a:buNone/>
            </a:pPr>
            <a:r>
              <a:rPr lang="sk-SK" sz="2400" i="1" dirty="0" smtClean="0">
                <a:ea typeface="Times New Roman"/>
                <a:cs typeface="Times New Roman" pitchFamily="18" charset="0"/>
              </a:rPr>
              <a:t>		</a:t>
            </a:r>
            <a:r>
              <a:rPr lang="sk-SK" sz="2400" i="1" dirty="0" err="1" smtClean="0">
                <a:ea typeface="Times New Roman"/>
                <a:cs typeface="Times New Roman" pitchFamily="18" charset="0"/>
              </a:rPr>
              <a:t>diploma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 </a:t>
            </a:r>
            <a:r>
              <a:rPr lang="hu-HU" sz="2400" dirty="0" smtClean="0"/>
              <a:t>v </a:t>
            </a:r>
            <a:r>
              <a:rPr lang="hu-HU" sz="2400" dirty="0" err="1" smtClean="0"/>
              <a:t>maďarčine</a:t>
            </a:r>
            <a:r>
              <a:rPr lang="hu-HU" sz="2400" dirty="0" smtClean="0"/>
              <a:t> </a:t>
            </a:r>
            <a:r>
              <a:rPr lang="hu-HU" sz="2400" dirty="0" err="1" smtClean="0"/>
              <a:t>používaného</a:t>
            </a:r>
            <a:r>
              <a:rPr lang="hu-HU" sz="2400" dirty="0" smtClean="0"/>
              <a:t> na </a:t>
            </a:r>
            <a:r>
              <a:rPr lang="hu-HU" sz="2400" dirty="0" err="1" smtClean="0"/>
              <a:t>Slovensku</a:t>
            </a:r>
            <a:r>
              <a:rPr lang="hu-HU" sz="2400" dirty="0" smtClean="0"/>
              <a:t>  - </a:t>
            </a:r>
            <a:r>
              <a:rPr lang="sk-SK" sz="2400" dirty="0" smtClean="0">
                <a:ea typeface="Times New Roman"/>
                <a:cs typeface="Times New Roman" pitchFamily="18" charset="0"/>
              </a:rPr>
              <a:t>'doklad o získaní kvalifikácie'</a:t>
            </a:r>
          </a:p>
          <a:p>
            <a:endParaRPr lang="sk-SK" dirty="0" smtClean="0"/>
          </a:p>
          <a:p>
            <a:r>
              <a:rPr lang="hu-HU" sz="2400" dirty="0" smtClean="0"/>
              <a:t>Lőrincz Gábor 2016. </a:t>
            </a:r>
            <a:r>
              <a:rPr lang="hu-HU" sz="2400" i="1" dirty="0" smtClean="0"/>
              <a:t>Nyelvi </a:t>
            </a:r>
            <a:r>
              <a:rPr lang="hu-HU" sz="2400" i="1" dirty="0" err="1" smtClean="0"/>
              <a:t>variativitás</a:t>
            </a:r>
            <a:r>
              <a:rPr lang="hu-HU" sz="2400" i="1" dirty="0" smtClean="0"/>
              <a:t> a szlovákiai magyar nyelvváltozatokban</a:t>
            </a:r>
            <a:r>
              <a:rPr lang="hu-HU" sz="2400" dirty="0" smtClean="0"/>
              <a:t>. Líceum Kiadó. Eger. 74-80.</a:t>
            </a:r>
          </a:p>
          <a:p>
            <a:endParaRPr lang="sk-SK" sz="2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03817"/>
            <a:ext cx="10515600" cy="68474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4000" b="1" dirty="0" smtClean="0">
                <a:latin typeface="+mn-lt"/>
              </a:rPr>
              <a:t>Zhrnutie</a:t>
            </a:r>
            <a:endParaRPr lang="sk-SK" sz="4000" b="1" dirty="0"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588559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sk-SK" sz="2400" dirty="0">
                <a:latin typeface="+mj-lt"/>
              </a:rPr>
              <a:t>Inteligencia je nositeľom štandardu, preto môžeme s nádejou predpokladať, že ňou vo veľkej miere akceptované jazykové tvary sú prvky štandardu. Jedným z cieľov nášho súčasného výskumu teda bolo zistiť, do akej miery môžeme skúmané kontaktné varianty považovať za štandard.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sk-SK" sz="2400" dirty="0">
                <a:latin typeface="+mj-lt"/>
              </a:rPr>
              <a:t>Naším druhým cieľom bolo získané údaje porovnať s výsledkami podobného výskumu z roku 1997, aby sme zistili, či v uplynulých necelých dvoch desaťročiach došlo v hodnotení skúmaných slov k zmenám. </a:t>
            </a:r>
            <a:endParaRPr lang="en-US" sz="2400" dirty="0"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sk-SK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149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567267"/>
            <a:ext cx="10515600" cy="560969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sk-SK" sz="2400" dirty="0">
                <a:latin typeface="+mj-lt"/>
              </a:rPr>
              <a:t>Respondenti z radov maďarskej inteligencie na Slovensku sú pri používaní jazyka oveľa uvedomelejší, čoraz viac si uvedomujú rozdiely medzi štandardným maďarským jazykom na Slovensku a štandardným maďarským jazykom v Maďarsku. Prirodzene, v rámci mnohých jazykových registrov môžeme hovoriť o jazykovom nedostatku, čo môžeme interpretovať ako prirodzený dôsledok dvojjazyčného prostredia (</a:t>
            </a:r>
            <a:r>
              <a:rPr lang="sk-SK" sz="2400" dirty="0" err="1">
                <a:latin typeface="+mj-lt"/>
              </a:rPr>
              <a:t>Bartha</a:t>
            </a:r>
            <a:r>
              <a:rPr lang="sk-SK" sz="2400" dirty="0">
                <a:latin typeface="+mj-lt"/>
              </a:rPr>
              <a:t> 1999, Kiss 2002). </a:t>
            </a:r>
            <a:endParaRPr lang="en-US" sz="2400" dirty="0">
              <a:latin typeface="+mj-lt"/>
            </a:endParaRPr>
          </a:p>
          <a:p>
            <a:pPr algn="just">
              <a:lnSpc>
                <a:spcPct val="150000"/>
              </a:lnSpc>
              <a:defRPr/>
            </a:pPr>
            <a:r>
              <a:rPr lang="sk-SK" sz="2400" dirty="0">
                <a:latin typeface="+mj-lt"/>
              </a:rPr>
              <a:t>Zvýšenie maďarsko-jazyčného sebavedomia respondentov je výsledkom súhry viacerých faktorov, v prvom rade je to dôsledok intenzívnejších ekonomických, kultúrnych, spoločenských a politických kontaktov medzi Maďarskom a zahraničím, ako aj dôsledok osobných vzťahov.</a:t>
            </a:r>
            <a:endParaRPr lang="en-US" sz="2400" dirty="0">
              <a:latin typeface="+mj-lt"/>
            </a:endParaRPr>
          </a:p>
          <a:p>
            <a:pPr>
              <a:lnSpc>
                <a:spcPct val="150000"/>
              </a:lnSpc>
              <a:defRPr/>
            </a:pPr>
            <a:endParaRPr lang="sk-SK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41102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541867"/>
            <a:ext cx="10515600" cy="5635096"/>
          </a:xfrm>
        </p:spPr>
        <p:txBody>
          <a:bodyPr>
            <a:noAutofit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100" b="1" dirty="0"/>
              <a:t>Literatúra</a:t>
            </a:r>
            <a:endParaRPr lang="sk-SK" sz="1100" b="1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 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BELL, </a:t>
            </a:r>
            <a:r>
              <a:rPr lang="sk-SK" sz="1100" dirty="0" err="1"/>
              <a:t>Allan</a:t>
            </a:r>
            <a:r>
              <a:rPr lang="sk-SK" sz="1100" dirty="0"/>
              <a:t> 2014: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Guidebook</a:t>
            </a:r>
            <a:r>
              <a:rPr lang="sk-SK" sz="1100" dirty="0"/>
              <a:t> to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Oxford</a:t>
            </a:r>
            <a:r>
              <a:rPr lang="sk-SK" sz="1100" dirty="0"/>
              <a:t>: </a:t>
            </a:r>
            <a:r>
              <a:rPr lang="sk-SK" sz="1100" dirty="0" err="1"/>
              <a:t>Willey</a:t>
            </a:r>
            <a:r>
              <a:rPr lang="sk-SK" sz="1100" dirty="0"/>
              <a:t> </a:t>
            </a:r>
            <a:r>
              <a:rPr lang="sk-SK" sz="1100" dirty="0" err="1"/>
              <a:t>Blacwell</a:t>
            </a:r>
            <a:r>
              <a:rPr lang="sk-SK" sz="1100" dirty="0"/>
              <a:t>. 163 – 194.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BERUTTO, </a:t>
            </a:r>
            <a:r>
              <a:rPr lang="sk-SK" sz="1100" dirty="0" err="1"/>
              <a:t>Gaetano</a:t>
            </a:r>
            <a:r>
              <a:rPr lang="sk-SK" sz="1100" dirty="0"/>
              <a:t>. 2010: </a:t>
            </a:r>
            <a:r>
              <a:rPr lang="sk-SK" sz="1100" dirty="0" err="1"/>
              <a:t>Identifying</a:t>
            </a:r>
            <a:r>
              <a:rPr lang="sk-SK" sz="1100" dirty="0"/>
              <a:t> </a:t>
            </a:r>
            <a:r>
              <a:rPr lang="sk-SK" sz="1100" dirty="0" err="1"/>
              <a:t>dimensions</a:t>
            </a:r>
            <a:r>
              <a:rPr lang="sk-SK" sz="1100" dirty="0"/>
              <a:t> of </a:t>
            </a:r>
            <a:r>
              <a:rPr lang="sk-SK" sz="1100" dirty="0" err="1"/>
              <a:t>linguistic</a:t>
            </a:r>
            <a:r>
              <a:rPr lang="sk-SK" sz="1100" dirty="0"/>
              <a:t> </a:t>
            </a:r>
            <a:r>
              <a:rPr lang="sk-SK" sz="1100" dirty="0" err="1"/>
              <a:t>variation</a:t>
            </a:r>
            <a:r>
              <a:rPr lang="sk-SK" sz="1100" dirty="0"/>
              <a:t> in a </a:t>
            </a:r>
            <a:r>
              <a:rPr lang="sk-SK" sz="1100" dirty="0" err="1"/>
              <a:t>language</a:t>
            </a:r>
            <a:r>
              <a:rPr lang="sk-SK" sz="1100" dirty="0"/>
              <a:t> </a:t>
            </a:r>
            <a:r>
              <a:rPr lang="sk-SK" sz="1100" dirty="0" err="1"/>
              <a:t>space</a:t>
            </a:r>
            <a:r>
              <a:rPr lang="sk-SK" sz="1100" dirty="0"/>
              <a:t>. IN: </a:t>
            </a:r>
            <a:r>
              <a:rPr lang="sk-SK" sz="1100" dirty="0" err="1"/>
              <a:t>Language</a:t>
            </a:r>
            <a:r>
              <a:rPr lang="sk-SK" sz="1100" dirty="0"/>
              <a:t> and </a:t>
            </a:r>
            <a:r>
              <a:rPr lang="sk-SK" sz="1100" dirty="0" err="1"/>
              <a:t>Space</a:t>
            </a:r>
            <a:r>
              <a:rPr lang="sk-SK" sz="1100" dirty="0"/>
              <a:t>: </a:t>
            </a:r>
            <a:r>
              <a:rPr lang="sk-SK" sz="1100" dirty="0" err="1"/>
              <a:t>An</a:t>
            </a:r>
            <a:r>
              <a:rPr lang="sk-SK" sz="1100" dirty="0"/>
              <a:t> International </a:t>
            </a:r>
            <a:r>
              <a:rPr lang="sk-SK" sz="1100" dirty="0" err="1"/>
              <a:t>Handbook</a:t>
            </a:r>
            <a:r>
              <a:rPr lang="sk-SK" sz="1100" dirty="0"/>
              <a:t> of </a:t>
            </a:r>
            <a:r>
              <a:rPr lang="sk-SK" sz="1100" dirty="0" err="1"/>
              <a:t>Linguistic</a:t>
            </a:r>
            <a:r>
              <a:rPr lang="sk-SK" sz="1100" dirty="0"/>
              <a:t> </a:t>
            </a:r>
            <a:r>
              <a:rPr lang="sk-SK" sz="1100" dirty="0" err="1"/>
              <a:t>Variation</a:t>
            </a:r>
            <a:r>
              <a:rPr lang="sk-SK" sz="1100" dirty="0"/>
              <a:t>. </a:t>
            </a:r>
            <a:r>
              <a:rPr lang="sk-SK" sz="1100" dirty="0" err="1"/>
              <a:t>Volume</a:t>
            </a:r>
            <a:r>
              <a:rPr lang="sk-SK" sz="1100" dirty="0"/>
              <a:t> 1. </a:t>
            </a:r>
            <a:r>
              <a:rPr lang="sk-SK" sz="1100" dirty="0" err="1"/>
              <a:t>Berlin</a:t>
            </a:r>
            <a:r>
              <a:rPr lang="sk-SK" sz="1100" dirty="0"/>
              <a:t>: </a:t>
            </a:r>
            <a:r>
              <a:rPr lang="sk-SK" sz="1100" dirty="0" err="1"/>
              <a:t>Mouton</a:t>
            </a:r>
            <a:r>
              <a:rPr lang="sk-SK" sz="1100" dirty="0"/>
              <a:t> de </a:t>
            </a:r>
            <a:r>
              <a:rPr lang="sk-SK" sz="1100" dirty="0" err="1"/>
              <a:t>Gruyter</a:t>
            </a:r>
            <a:r>
              <a:rPr lang="sk-SK" sz="1100" dirty="0"/>
              <a:t>. 226 – 241.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BOSÁK, Ján 1997: </a:t>
            </a:r>
            <a:r>
              <a:rPr lang="sk-SK" sz="1100" dirty="0" err="1"/>
              <a:t>Prestratifikovaná</a:t>
            </a:r>
            <a:r>
              <a:rPr lang="sk-SK" sz="1100" dirty="0"/>
              <a:t> slovenčina alebo hľadanie hraníc spisovnosti. IN: SOCIOLINGUISTICA SLOVACA 3 Slovenčina na konci 20. storočia, jej normy a perspektívy. Bratislava: VEDA. 45 – 53.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DOLNÍK, Juraj 2008: Otázka ochrany slovenského jazyka a jeho rozmanitosť. IN: Slovenčina v menšinovom prostredí II. </a:t>
            </a:r>
            <a:r>
              <a:rPr lang="sk-SK" sz="1100" dirty="0" err="1"/>
              <a:t>Békešská</a:t>
            </a:r>
            <a:r>
              <a:rPr lang="sk-SK" sz="1100" dirty="0"/>
              <a:t> Čaba: Výskumný ústav Slovákov v Maďarsku. 25 – 30.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DOLNÍK, Juraj 2010: Teória spisovného jazyka. Bratislava: VEDA. 10 – 41, 112 – 208.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DUDOK, Miroslav 2000: Jazykové podoby mesta IN: SOCIOLINGUISTICA SLOVACA 5: Mesto a jeho jazyk. Bratislava: VEDA. 94 – 102.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ECKERT, </a:t>
            </a:r>
            <a:r>
              <a:rPr lang="sk-SK" sz="1100" dirty="0" err="1"/>
              <a:t>Penelope</a:t>
            </a:r>
            <a:r>
              <a:rPr lang="sk-SK" sz="1100" dirty="0"/>
              <a:t> 2016: </a:t>
            </a:r>
            <a:r>
              <a:rPr lang="sk-SK" sz="1100" dirty="0" err="1"/>
              <a:t>Variation</a:t>
            </a:r>
            <a:r>
              <a:rPr lang="sk-SK" sz="1100" dirty="0"/>
              <a:t>, </a:t>
            </a:r>
            <a:r>
              <a:rPr lang="sk-SK" sz="1100" dirty="0" err="1"/>
              <a:t>meaning</a:t>
            </a:r>
            <a:r>
              <a:rPr lang="sk-SK" sz="1100" dirty="0"/>
              <a:t> and </a:t>
            </a:r>
            <a:r>
              <a:rPr lang="sk-SK" sz="1100" dirty="0" err="1"/>
              <a:t>social</a:t>
            </a:r>
            <a:r>
              <a:rPr lang="sk-SK" sz="1100" dirty="0"/>
              <a:t> change. IN: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Theoretical</a:t>
            </a:r>
            <a:r>
              <a:rPr lang="sk-SK" sz="1100" dirty="0"/>
              <a:t> </a:t>
            </a:r>
            <a:r>
              <a:rPr lang="sk-SK" sz="1100" dirty="0" err="1"/>
              <a:t>debates</a:t>
            </a:r>
            <a:r>
              <a:rPr lang="sk-SK" sz="1100" dirty="0"/>
              <a:t>. </a:t>
            </a:r>
            <a:r>
              <a:rPr lang="sk-SK" sz="1100" dirty="0" err="1"/>
              <a:t>Cambridge</a:t>
            </a:r>
            <a:r>
              <a:rPr lang="sk-SK" sz="1100" dirty="0"/>
              <a:t>: CUP. 68 – 85.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GÁLISOVÁ, Anna (</a:t>
            </a:r>
            <a:r>
              <a:rPr lang="sk-SK" sz="1100" dirty="0" err="1"/>
              <a:t>Ed</a:t>
            </a:r>
            <a:r>
              <a:rPr lang="sk-SK" sz="1100" dirty="0"/>
              <a:t>.) 2012: Dynamika spoločenských zmien a stratifikácia národného jazyka. Banská Bystrica: Univerzita Mateja Bela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HLADKÝ, Juraj 2008: Väzenský slang či väzenský argot? IN: Jazyk a jazykoveda v pohybe. Bratislava: VEDA. 297 – 303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HOCHEL, Braňo 1981: Slang v národnom jazyku. IN: SAS 10. Bratislava: Alfa. 137 – 154.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HORECKÝ, Ján 1982: Spoločnosť a jazyk. Bratislava: VEDA. 53 – 66.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CHAMBERS, J. K. – TRUDGILL, Peter 2009: </a:t>
            </a:r>
            <a:r>
              <a:rPr lang="sk-SK" sz="1100" dirty="0" err="1"/>
              <a:t>Dialectology</a:t>
            </a:r>
            <a:r>
              <a:rPr lang="sk-SK" sz="1100" dirty="0"/>
              <a:t>. </a:t>
            </a:r>
            <a:r>
              <a:rPr lang="sk-SK" sz="1100" dirty="0" err="1"/>
              <a:t>Cambridge</a:t>
            </a:r>
            <a:r>
              <a:rPr lang="sk-SK" sz="1100" dirty="0"/>
              <a:t>: CUP. 57 – 165.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CHAMBERS, J. K. 2009: </a:t>
            </a:r>
            <a:r>
              <a:rPr lang="sk-SK" sz="1100" dirty="0" err="1"/>
              <a:t>Sociolinguistic</a:t>
            </a:r>
            <a:r>
              <a:rPr lang="sk-SK" sz="1100" dirty="0"/>
              <a:t> </a:t>
            </a:r>
            <a:r>
              <a:rPr lang="sk-SK" sz="1100" dirty="0" err="1"/>
              <a:t>Theory</a:t>
            </a:r>
            <a:r>
              <a:rPr lang="sk-SK" sz="1100" dirty="0"/>
              <a:t>. </a:t>
            </a:r>
            <a:r>
              <a:rPr lang="sk-SK" sz="1100" dirty="0" err="1"/>
              <a:t>Oxford</a:t>
            </a:r>
            <a:r>
              <a:rPr lang="sk-SK" sz="1100" dirty="0"/>
              <a:t>: </a:t>
            </a:r>
            <a:r>
              <a:rPr lang="sk-SK" sz="1100" dirty="0" err="1"/>
              <a:t>Wiley</a:t>
            </a:r>
            <a:r>
              <a:rPr lang="sk-SK" sz="1100" dirty="0"/>
              <a:t> – </a:t>
            </a:r>
            <a:r>
              <a:rPr lang="sk-SK" sz="1100" dirty="0" err="1"/>
              <a:t>Blakwell</a:t>
            </a:r>
            <a:r>
              <a:rPr lang="sk-SK" sz="1100" dirty="0"/>
              <a:t>. 220 – 257.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CHROMÝ, </a:t>
            </a:r>
            <a:r>
              <a:rPr lang="sk-SK" sz="1100" dirty="0" err="1"/>
              <a:t>Jan</a:t>
            </a:r>
            <a:r>
              <a:rPr lang="sk-SK" sz="1100" dirty="0"/>
              <a:t> 2014: Základy sociolingvistiky. Univerzita Karlova v </a:t>
            </a:r>
            <a:r>
              <a:rPr lang="sk-SK" sz="1100" dirty="0" err="1"/>
              <a:t>Praze</a:t>
            </a:r>
            <a:r>
              <a:rPr lang="sk-SK" sz="1100" dirty="0"/>
              <a:t> – </a:t>
            </a:r>
            <a:r>
              <a:rPr lang="sk-SK" sz="1100" dirty="0" err="1"/>
              <a:t>Karolinum</a:t>
            </a:r>
            <a:r>
              <a:rPr lang="sk-SK" sz="1100" dirty="0"/>
              <a:t>. 29 – 43.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KISS </a:t>
            </a:r>
            <a:r>
              <a:rPr lang="sk-SK" sz="1100" dirty="0" err="1"/>
              <a:t>Jenő</a:t>
            </a:r>
            <a:r>
              <a:rPr lang="sk-SK" sz="1100" dirty="0"/>
              <a:t> 1995: </a:t>
            </a:r>
            <a:r>
              <a:rPr lang="sk-SK" sz="1100" dirty="0" err="1"/>
              <a:t>Társadalom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nyelvhasználat</a:t>
            </a:r>
            <a:r>
              <a:rPr lang="sk-SK" sz="1100" dirty="0"/>
              <a:t>. </a:t>
            </a:r>
            <a:r>
              <a:rPr lang="sk-SK" sz="1100" dirty="0" err="1"/>
              <a:t>Szociolingvisztikai</a:t>
            </a:r>
            <a:r>
              <a:rPr lang="sk-SK" sz="1100" dirty="0"/>
              <a:t> </a:t>
            </a:r>
            <a:r>
              <a:rPr lang="sk-SK" sz="1100" dirty="0" err="1"/>
              <a:t>alapfogalmak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Nemzeti</a:t>
            </a:r>
            <a:r>
              <a:rPr lang="sk-SK" sz="1100" dirty="0"/>
              <a:t> </a:t>
            </a:r>
            <a:r>
              <a:rPr lang="sk-SK" sz="1100" dirty="0" err="1"/>
              <a:t>Tankönyvkiadó</a:t>
            </a:r>
            <a:r>
              <a:rPr lang="sk-SK" sz="1100" dirty="0"/>
              <a:t>. 58 – 85.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KRALČÁK, Ľubomír 2008: K aktuálnej stratifikácii slovenského národného jazyka. IN: Jazyk a jazykoveda v pohybe. Bratislava: VEDA. 278 – 287.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KRALČÁK, Ľubomír 2015: Slovenčina v pohybe. Nitra: FF UKF. 69 – 93.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 István – SZABÓMIHÁLY </a:t>
            </a:r>
            <a:r>
              <a:rPr lang="sk-SK" sz="1100" dirty="0" err="1"/>
              <a:t>Gizella</a:t>
            </a:r>
            <a:r>
              <a:rPr lang="sk-SK" sz="1100" dirty="0"/>
              <a:t> 2011: </a:t>
            </a:r>
            <a:r>
              <a:rPr lang="sk-SK" sz="1100" dirty="0" err="1"/>
              <a:t>Nyelviváltozó-típusok</a:t>
            </a:r>
            <a:r>
              <a:rPr lang="sk-SK" sz="1100" dirty="0"/>
              <a:t> a 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 </a:t>
            </a:r>
            <a:r>
              <a:rPr lang="sk-SK" sz="1100" dirty="0" err="1"/>
              <a:t>szlovákiai</a:t>
            </a:r>
            <a:r>
              <a:rPr lang="sk-SK" sz="1100" dirty="0"/>
              <a:t> </a:t>
            </a:r>
            <a:r>
              <a:rPr lang="sk-SK" sz="1100" dirty="0" err="1"/>
              <a:t>változatában</a:t>
            </a:r>
            <a:r>
              <a:rPr lang="sk-SK" sz="1100" dirty="0"/>
              <a:t>. IN: </a:t>
            </a:r>
            <a:r>
              <a:rPr lang="sk-SK" sz="1100" dirty="0" err="1"/>
              <a:t>Magyarok</a:t>
            </a:r>
            <a:r>
              <a:rPr lang="sk-SK" sz="1100" dirty="0"/>
              <a:t> </a:t>
            </a:r>
            <a:r>
              <a:rPr lang="sk-SK" sz="1100" dirty="0" err="1"/>
              <a:t>Szlovákiában</a:t>
            </a:r>
            <a:r>
              <a:rPr lang="sk-SK" sz="1100" dirty="0"/>
              <a:t> VII.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Somorja</a:t>
            </a:r>
            <a:r>
              <a:rPr lang="sk-SK" sz="1100" dirty="0"/>
              <a:t>: Fórum </a:t>
            </a:r>
            <a:r>
              <a:rPr lang="sk-SK" sz="1100" dirty="0" err="1"/>
              <a:t>Kisebbségkutató</a:t>
            </a:r>
            <a:r>
              <a:rPr lang="sk-SK" sz="1100" dirty="0"/>
              <a:t> </a:t>
            </a:r>
            <a:r>
              <a:rPr lang="sk-SK" sz="1100" dirty="0" err="1"/>
              <a:t>Intézet</a:t>
            </a:r>
            <a:r>
              <a:rPr lang="sk-SK" sz="1100" dirty="0"/>
              <a:t>. 113 – 124.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 István 2011: A 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 </a:t>
            </a:r>
            <a:r>
              <a:rPr lang="sk-SK" sz="1100" dirty="0" err="1"/>
              <a:t>szlovákiai</a:t>
            </a:r>
            <a:r>
              <a:rPr lang="sk-SK" sz="1100" dirty="0"/>
              <a:t> </a:t>
            </a:r>
            <a:r>
              <a:rPr lang="sk-SK" sz="1100" dirty="0" err="1"/>
              <a:t>változatának</a:t>
            </a:r>
            <a:r>
              <a:rPr lang="sk-SK" sz="1100" dirty="0"/>
              <a:t> </a:t>
            </a:r>
            <a:r>
              <a:rPr lang="sk-SK" sz="1100" dirty="0" err="1"/>
              <a:t>jellemzői</a:t>
            </a:r>
            <a:r>
              <a:rPr lang="sk-SK" sz="1100" dirty="0"/>
              <a:t>. IN: </a:t>
            </a:r>
            <a:r>
              <a:rPr lang="sk-SK" sz="1100" dirty="0" err="1"/>
              <a:t>Magyarok</a:t>
            </a:r>
            <a:r>
              <a:rPr lang="sk-SK" sz="1100" dirty="0"/>
              <a:t> </a:t>
            </a:r>
            <a:r>
              <a:rPr lang="sk-SK" sz="1100" dirty="0" err="1"/>
              <a:t>Szlovákiában</a:t>
            </a:r>
            <a:r>
              <a:rPr lang="sk-SK" sz="1100" dirty="0"/>
              <a:t> VII.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Somorja</a:t>
            </a:r>
            <a:r>
              <a:rPr lang="sk-SK" sz="1100" dirty="0"/>
              <a:t>: Fórum </a:t>
            </a:r>
            <a:r>
              <a:rPr lang="sk-SK" sz="1100" dirty="0" err="1"/>
              <a:t>Kisebbségkutató</a:t>
            </a:r>
            <a:r>
              <a:rPr lang="sk-SK" sz="1100" dirty="0"/>
              <a:t> </a:t>
            </a:r>
            <a:r>
              <a:rPr lang="sk-SK" sz="1100" dirty="0" err="1"/>
              <a:t>Intézet</a:t>
            </a:r>
            <a:r>
              <a:rPr lang="sk-SK" sz="1100" dirty="0"/>
              <a:t>. 55 – 82.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LANSTYÁK, István. 2002. Maďarčina na Slovensku – štúdia z variačnej sociolingvistiky. Sociologický časopis/</a:t>
            </a:r>
            <a:r>
              <a:rPr lang="sk-SK" sz="1100" dirty="0" err="1"/>
              <a:t>Czech</a:t>
            </a:r>
            <a:r>
              <a:rPr lang="sk-SK" sz="1100" dirty="0"/>
              <a:t> </a:t>
            </a:r>
            <a:r>
              <a:rPr lang="sk-SK" sz="1100" dirty="0" err="1"/>
              <a:t>Sociological</a:t>
            </a:r>
            <a:r>
              <a:rPr lang="sk-SK" sz="1100" dirty="0"/>
              <a:t> </a:t>
            </a:r>
            <a:r>
              <a:rPr lang="sk-SK" sz="1100" dirty="0" err="1"/>
              <a:t>Review</a:t>
            </a:r>
            <a:r>
              <a:rPr lang="sk-SK" sz="1100" dirty="0"/>
              <a:t> 38 / 4. 409 – 427.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LŐRINCZ Gábor 2016a: Jazyková </a:t>
            </a:r>
            <a:r>
              <a:rPr lang="sk-SK" sz="1100" dirty="0" err="1"/>
              <a:t>variativita</a:t>
            </a:r>
            <a:r>
              <a:rPr lang="sk-SK" sz="1100" dirty="0"/>
              <a:t> vo </a:t>
            </a:r>
            <a:r>
              <a:rPr lang="sk-SK" sz="1100" dirty="0" err="1"/>
              <a:t>varietách</a:t>
            </a:r>
            <a:r>
              <a:rPr lang="sk-SK" sz="1100" dirty="0"/>
              <a:t> maďarského jazyka používaného na Slovensku IN: ERUDITIO – EDUCATIO 2016 / 2. 61 – 78.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LŐRINCZ Gábor 2016b: </a:t>
            </a:r>
            <a:r>
              <a:rPr lang="sk-SK" sz="1100" dirty="0" err="1"/>
              <a:t>Nyelvi</a:t>
            </a:r>
            <a:r>
              <a:rPr lang="sk-SK" sz="1100" dirty="0"/>
              <a:t> </a:t>
            </a:r>
            <a:r>
              <a:rPr lang="sk-SK" sz="1100" dirty="0" err="1"/>
              <a:t>variativitás</a:t>
            </a:r>
            <a:r>
              <a:rPr lang="sk-SK" sz="1100" dirty="0"/>
              <a:t> a </a:t>
            </a:r>
            <a:r>
              <a:rPr lang="sk-SK" sz="1100" dirty="0" err="1"/>
              <a:t>szlovákiai</a:t>
            </a:r>
            <a:r>
              <a:rPr lang="sk-SK" sz="1100" dirty="0"/>
              <a:t> 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nyelvváltozatokban</a:t>
            </a:r>
            <a:r>
              <a:rPr lang="sk-SK" sz="1100" dirty="0"/>
              <a:t>. </a:t>
            </a:r>
            <a:r>
              <a:rPr lang="sk-SK" sz="1100" dirty="0" err="1"/>
              <a:t>Eger</a:t>
            </a:r>
            <a:r>
              <a:rPr lang="sk-SK" sz="1100" dirty="0"/>
              <a:t>: </a:t>
            </a:r>
            <a:r>
              <a:rPr lang="sk-SK" sz="1100" dirty="0" err="1"/>
              <a:t>Líceum</a:t>
            </a:r>
            <a:r>
              <a:rPr lang="sk-SK" sz="1100" dirty="0"/>
              <a:t> </a:t>
            </a:r>
            <a:r>
              <a:rPr lang="sk-SK" sz="1100" dirty="0" err="1"/>
              <a:t>Kiadó</a:t>
            </a:r>
            <a:r>
              <a:rPr lang="sk-SK" sz="1100" dirty="0"/>
              <a:t>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MANDELÍKOVÁ, Lenka 2014: Sociokultúrne súvislosti jazyka. Trenčín: Trenčianska univerzita Alexandra Dubčeka v Trenčíne, Fakulta sociálno-ekonomických vzťahov. 39 – 40, 65 – 67.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MESTHRIE, </a:t>
            </a:r>
            <a:r>
              <a:rPr lang="sk-SK" sz="1100" dirty="0" err="1"/>
              <a:t>Rajend</a:t>
            </a:r>
            <a:r>
              <a:rPr lang="sk-SK" sz="1100" dirty="0"/>
              <a:t> – SWANN, </a:t>
            </a:r>
            <a:r>
              <a:rPr lang="sk-SK" sz="1100" dirty="0" err="1"/>
              <a:t>Joan</a:t>
            </a:r>
            <a:r>
              <a:rPr lang="sk-SK" sz="1100" dirty="0"/>
              <a:t> – DEUMERT, </a:t>
            </a:r>
            <a:r>
              <a:rPr lang="sk-SK" sz="1100" dirty="0" err="1"/>
              <a:t>Ana</a:t>
            </a:r>
            <a:r>
              <a:rPr lang="sk-SK" sz="1100" dirty="0"/>
              <a:t> – LEAP, William L.: 2013: </a:t>
            </a:r>
            <a:r>
              <a:rPr lang="sk-SK" sz="1100" dirty="0" err="1"/>
              <a:t>Introducing</a:t>
            </a:r>
            <a:r>
              <a:rPr lang="sk-SK" sz="1100" dirty="0"/>
              <a:t>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Edinburgh</a:t>
            </a:r>
            <a:r>
              <a:rPr lang="sk-SK" sz="1100" dirty="0"/>
              <a:t>: </a:t>
            </a:r>
            <a:r>
              <a:rPr lang="sk-SK" sz="1100" dirty="0" err="1"/>
              <a:t>Edinburgh</a:t>
            </a:r>
            <a:r>
              <a:rPr lang="sk-SK" sz="1100" dirty="0"/>
              <a:t> </a:t>
            </a:r>
            <a:r>
              <a:rPr lang="sk-SK" sz="1100" dirty="0" err="1"/>
              <a:t>University</a:t>
            </a:r>
            <a:r>
              <a:rPr lang="sk-SK" sz="1100" dirty="0"/>
              <a:t> Press. 74 – 145.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NEKVAPIL, </a:t>
            </a:r>
            <a:r>
              <a:rPr lang="sk-SK" sz="1100" dirty="0" err="1"/>
              <a:t>Jiří</a:t>
            </a:r>
            <a:r>
              <a:rPr lang="sk-SK" sz="1100" dirty="0"/>
              <a:t> 2000. </a:t>
            </a:r>
            <a:r>
              <a:rPr lang="sk-SK" sz="1100" dirty="0" err="1"/>
              <a:t>Teze</a:t>
            </a:r>
            <a:r>
              <a:rPr lang="sk-SK" sz="1100" dirty="0"/>
              <a:t> k </a:t>
            </a:r>
            <a:r>
              <a:rPr lang="sk-SK" sz="1100" dirty="0" err="1"/>
              <a:t>utváření</a:t>
            </a:r>
            <a:r>
              <a:rPr lang="sk-SK" sz="1100" dirty="0"/>
              <a:t> </a:t>
            </a:r>
            <a:r>
              <a:rPr lang="sk-SK" sz="1100" dirty="0" err="1"/>
              <a:t>interpretativní</a:t>
            </a:r>
            <a:r>
              <a:rPr lang="sk-SK" sz="1100" dirty="0"/>
              <a:t> sociolingvistiky. Časopis pro moderní </a:t>
            </a:r>
            <a:r>
              <a:rPr lang="sk-SK" sz="1100" dirty="0" err="1"/>
              <a:t>filologii</a:t>
            </a:r>
            <a:r>
              <a:rPr lang="sk-SK" sz="1100" dirty="0"/>
              <a:t> 82 /1. 1 – 4</a:t>
            </a:r>
            <a:r>
              <a:rPr lang="sk-SK" sz="1100" dirty="0" smtClean="0"/>
              <a:t>.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5711466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550333"/>
            <a:ext cx="10515600" cy="5626630"/>
          </a:xfrm>
        </p:spPr>
        <p:txBody>
          <a:bodyPr>
            <a:normAutofit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ONDREJOVIČ, Slavomír 1991: Bratislava </a:t>
            </a:r>
            <a:r>
              <a:rPr lang="sk-SK" sz="1100" dirty="0" err="1"/>
              <a:t>versus</a:t>
            </a:r>
            <a:r>
              <a:rPr lang="sk-SK" sz="1100" dirty="0"/>
              <a:t> stredné Slovensko I. (sociolingvistický pohľad). IN: Všeobecné a špecifické otázky jazykovej komunikácie. Banská Bystrica: Pedagogická fakulta. 226 – 232.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ORGOŇOVÁ, Oľga – BOHUNICKÁ, Alena 2013: Tváre mládežníckeho </a:t>
            </a:r>
            <a:r>
              <a:rPr lang="sk-SK" sz="1100" dirty="0" err="1"/>
              <a:t>diskurzu</a:t>
            </a:r>
            <a:r>
              <a:rPr lang="sk-SK" sz="1100" dirty="0"/>
              <a:t> a ich porozumenie IN: SOCIOLINGUISTICA SLOVACA 7. Jazyk a </a:t>
            </a:r>
            <a:r>
              <a:rPr lang="sk-SK" sz="1100" dirty="0" err="1"/>
              <a:t>diskurz</a:t>
            </a:r>
            <a:r>
              <a:rPr lang="sk-SK" sz="1100" dirty="0"/>
              <a:t> v kultúrnom a politickom kontexte. Bratislava: VEDA. 130 – 141.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ORGOŇOVÁ, Oľga – DOLNÍK Juraj 2010: Používanie jazyka. Bratislava: FF UK.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RIPKA, </a:t>
            </a:r>
            <a:r>
              <a:rPr lang="sk-SK" sz="1100" dirty="0" err="1"/>
              <a:t>Ivor</a:t>
            </a:r>
            <a:r>
              <a:rPr lang="sk-SK" sz="1100" dirty="0"/>
              <a:t> 2000: Urbanizácia dialektu IN: SOCIOLINGUISTICA SLOVACA 5: Mesto a jeho jazyk. Bratislava: VEDA. 87 – 93.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SÁNDOR Klára 2014. </a:t>
            </a:r>
            <a:r>
              <a:rPr lang="sk-SK" sz="1100" dirty="0" err="1"/>
              <a:t>Határtalan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Baja</a:t>
            </a:r>
            <a:r>
              <a:rPr lang="sk-SK" sz="1100" dirty="0"/>
              <a:t>: </a:t>
            </a:r>
            <a:r>
              <a:rPr lang="sk-SK" sz="1100" dirty="0" err="1"/>
              <a:t>Szak</a:t>
            </a:r>
            <a:r>
              <a:rPr lang="sk-SK" sz="1100" dirty="0"/>
              <a:t> </a:t>
            </a:r>
            <a:r>
              <a:rPr lang="sk-SK" sz="1100" dirty="0" err="1"/>
              <a:t>Kiadó</a:t>
            </a:r>
            <a:r>
              <a:rPr lang="sk-SK" sz="1100" dirty="0"/>
              <a:t>. 43 – 64, 92 – 100.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SIMON Szabolcs, 2017. Jazykové premenné v písaných variantoch maďarského jazyka na Slovensku a ich výučba IN: Jazyk a politika. Na pomedzí lingvistiky a politológie 2. Bratislava: Ekonóm. 449– 464.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SLANČOVÁ, Daniela – SOKOLOVÁ, Miloslava 2011: Návrat k </a:t>
            </a:r>
            <a:r>
              <a:rPr lang="sk-SK" sz="1100" dirty="0" err="1"/>
              <a:t>varietám</a:t>
            </a:r>
            <a:r>
              <a:rPr lang="sk-SK" sz="1100" dirty="0"/>
              <a:t> hovorenej podoby slovenčiny na východnom Slovensku po pätnástich rokoch. IN: Vidy jazyka a jazykovedy. Na počesť Miloslavy Sokolovej. Prešov: Filozofická fakulta Prešovskej univerzity v Prešove. 341 – 357.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SLANČOVÁ, Daniela 2008: Hľadanie („obyčajného“) človeka v jazyku a v jazykovede. IN: Jazyk a jazykoveda v pohybe. Veda, vydavateľstvo SAV, Bratislava. 145 – 159.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STOCKWELL, Peter 2007: </a:t>
            </a:r>
            <a:r>
              <a:rPr lang="sk-SK" sz="1100" dirty="0" err="1"/>
              <a:t>Sociolinguistics</a:t>
            </a:r>
            <a:r>
              <a:rPr lang="sk-SK" sz="1100" dirty="0"/>
              <a:t>. A </a:t>
            </a:r>
            <a:r>
              <a:rPr lang="sk-SK" sz="1100" dirty="0" err="1"/>
              <a:t>resource</a:t>
            </a:r>
            <a:r>
              <a:rPr lang="sk-SK" sz="1100" dirty="0"/>
              <a:t> </a:t>
            </a:r>
            <a:r>
              <a:rPr lang="sk-SK" sz="1100" dirty="0" err="1"/>
              <a:t>book</a:t>
            </a:r>
            <a:r>
              <a:rPr lang="sk-SK" sz="1100" dirty="0"/>
              <a:t> </a:t>
            </a:r>
            <a:r>
              <a:rPr lang="sk-SK" sz="1100" dirty="0" err="1"/>
              <a:t>for</a:t>
            </a:r>
            <a:r>
              <a:rPr lang="sk-SK" sz="1100" dirty="0"/>
              <a:t> </a:t>
            </a:r>
            <a:r>
              <a:rPr lang="sk-SK" sz="1100" dirty="0" err="1"/>
              <a:t>students</a:t>
            </a:r>
            <a:r>
              <a:rPr lang="sk-SK" sz="1100" dirty="0"/>
              <a:t>. </a:t>
            </a:r>
            <a:r>
              <a:rPr lang="sk-SK" sz="1100" dirty="0" err="1"/>
              <a:t>London</a:t>
            </a:r>
            <a:r>
              <a:rPr lang="sk-SK" sz="1100" dirty="0"/>
              <a:t> – New York: </a:t>
            </a:r>
            <a:r>
              <a:rPr lang="sk-SK" sz="1100" dirty="0" err="1"/>
              <a:t>Routledge</a:t>
            </a:r>
            <a:r>
              <a:rPr lang="sk-SK" sz="1100" dirty="0"/>
              <a:t>. 13 – 15, 94 – 98.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SZABÓMIHÁLY </a:t>
            </a:r>
            <a:r>
              <a:rPr lang="sk-SK" sz="1100" dirty="0" err="1"/>
              <a:t>Gizella</a:t>
            </a:r>
            <a:r>
              <a:rPr lang="sk-SK" sz="1100" dirty="0"/>
              <a:t> 2011: </a:t>
            </a:r>
            <a:r>
              <a:rPr lang="sk-SK" sz="1100" dirty="0" err="1"/>
              <a:t>Variabilitás</a:t>
            </a:r>
            <a:r>
              <a:rPr lang="sk-SK" sz="1100" dirty="0"/>
              <a:t> a </a:t>
            </a:r>
            <a:r>
              <a:rPr lang="sk-SK" sz="1100" dirty="0" err="1"/>
              <a:t>helységnevek</a:t>
            </a:r>
            <a:r>
              <a:rPr lang="sk-SK" sz="1100" dirty="0"/>
              <a:t> </a:t>
            </a:r>
            <a:r>
              <a:rPr lang="sk-SK" sz="1100" dirty="0" err="1"/>
              <a:t>körében</a:t>
            </a:r>
            <a:r>
              <a:rPr lang="sk-SK" sz="1100" dirty="0"/>
              <a:t> – </a:t>
            </a:r>
            <a:r>
              <a:rPr lang="sk-SK" sz="1100" dirty="0" err="1"/>
              <a:t>okok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megoldási</a:t>
            </a:r>
            <a:r>
              <a:rPr lang="sk-SK" sz="1100" dirty="0"/>
              <a:t> </a:t>
            </a:r>
            <a:r>
              <a:rPr lang="sk-SK" sz="1100" dirty="0" err="1"/>
              <a:t>lehetőségek</a:t>
            </a:r>
            <a:r>
              <a:rPr lang="sk-SK" sz="1100" dirty="0"/>
              <a:t>. IN: </a:t>
            </a:r>
            <a:r>
              <a:rPr lang="sk-SK" sz="1100" dirty="0" err="1"/>
              <a:t>Magyarok</a:t>
            </a:r>
            <a:r>
              <a:rPr lang="sk-SK" sz="1100" dirty="0"/>
              <a:t> </a:t>
            </a:r>
            <a:r>
              <a:rPr lang="sk-SK" sz="1100" dirty="0" err="1"/>
              <a:t>Szlovákiában</a:t>
            </a:r>
            <a:r>
              <a:rPr lang="sk-SK" sz="1100" dirty="0"/>
              <a:t> VII.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Somorja</a:t>
            </a:r>
            <a:r>
              <a:rPr lang="sk-SK" sz="1100" dirty="0"/>
              <a:t>: Fórum </a:t>
            </a:r>
            <a:r>
              <a:rPr lang="sk-SK" sz="1100" dirty="0" err="1"/>
              <a:t>Kisebbségkutató</a:t>
            </a:r>
            <a:r>
              <a:rPr lang="sk-SK" sz="1100" dirty="0"/>
              <a:t> </a:t>
            </a:r>
            <a:r>
              <a:rPr lang="sk-SK" sz="1100" dirty="0" err="1"/>
              <a:t>Intézet</a:t>
            </a:r>
            <a:r>
              <a:rPr lang="sk-SK" sz="1100" dirty="0"/>
              <a:t>. 437 – 450.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TUŠKOVÁ, Tünde 2014: Používanie slovenského jazyka v kruhu poslucháčov slovakistiky na území Maďarska. IN: ROMANOSLAVICA 50/2. 105 – 111.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VEITH, </a:t>
            </a:r>
            <a:r>
              <a:rPr lang="sk-SK" sz="1100" dirty="0" err="1"/>
              <a:t>Werner</a:t>
            </a:r>
            <a:r>
              <a:rPr lang="sk-SK" sz="1100" dirty="0"/>
              <a:t> H. 2002: </a:t>
            </a:r>
            <a:r>
              <a:rPr lang="sk-SK" sz="1100" dirty="0" err="1"/>
              <a:t>Soziolinguistik</a:t>
            </a:r>
            <a:r>
              <a:rPr lang="sk-SK" sz="1100" dirty="0"/>
              <a:t>: </a:t>
            </a:r>
            <a:r>
              <a:rPr lang="sk-SK" sz="1100" dirty="0" err="1"/>
              <a:t>ein</a:t>
            </a:r>
            <a:r>
              <a:rPr lang="sk-SK" sz="1100" dirty="0"/>
              <a:t> </a:t>
            </a:r>
            <a:r>
              <a:rPr lang="sk-SK" sz="1100" dirty="0" err="1"/>
              <a:t>Arbeitsbuch</a:t>
            </a:r>
            <a:r>
              <a:rPr lang="sk-SK" sz="1100" dirty="0"/>
              <a:t> </a:t>
            </a:r>
            <a:r>
              <a:rPr lang="sk-SK" sz="1100" dirty="0" err="1"/>
              <a:t>mit</a:t>
            </a:r>
            <a:r>
              <a:rPr lang="sk-SK" sz="1100" dirty="0"/>
              <a:t> </a:t>
            </a:r>
            <a:r>
              <a:rPr lang="sk-SK" sz="1100" dirty="0" err="1"/>
              <a:t>Kontrollfragen</a:t>
            </a:r>
            <a:r>
              <a:rPr lang="sk-SK" sz="1100" dirty="0"/>
              <a:t> </a:t>
            </a:r>
            <a:r>
              <a:rPr lang="sk-SK" sz="1100" dirty="0" err="1"/>
              <a:t>und</a:t>
            </a:r>
            <a:r>
              <a:rPr lang="sk-SK" sz="1100" dirty="0"/>
              <a:t> </a:t>
            </a:r>
            <a:r>
              <a:rPr lang="sk-SK" sz="1100" dirty="0" err="1"/>
              <a:t>Antworten</a:t>
            </a:r>
            <a:r>
              <a:rPr lang="sk-SK" sz="1100" dirty="0"/>
              <a:t>. </a:t>
            </a:r>
            <a:r>
              <a:rPr lang="sk-SK" sz="1100" dirty="0" err="1"/>
              <a:t>Tübingen</a:t>
            </a:r>
            <a:r>
              <a:rPr lang="sk-SK" sz="1100" dirty="0"/>
              <a:t>: </a:t>
            </a:r>
            <a:r>
              <a:rPr lang="sk-SK" sz="1100" dirty="0" err="1"/>
              <a:t>Narr</a:t>
            </a:r>
            <a:r>
              <a:rPr lang="sk-SK" sz="1100" dirty="0"/>
              <a:t> </a:t>
            </a:r>
            <a:r>
              <a:rPr lang="sk-SK" sz="1100" dirty="0" err="1"/>
              <a:t>Verlag</a:t>
            </a:r>
            <a:r>
              <a:rPr lang="sk-SK" sz="1100" dirty="0"/>
              <a:t>. 63 – 88, 120 – 150.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WARDHAUGH, </a:t>
            </a:r>
            <a:r>
              <a:rPr lang="sk-SK" sz="1100" dirty="0" err="1"/>
              <a:t>Ronald</a:t>
            </a:r>
            <a:r>
              <a:rPr lang="sk-SK" sz="1100" dirty="0"/>
              <a:t> 1995: </a:t>
            </a:r>
            <a:r>
              <a:rPr lang="sk-SK" sz="1100" dirty="0" err="1"/>
              <a:t>Szociolingvisztika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Osiris</a:t>
            </a:r>
            <a:r>
              <a:rPr lang="sk-SK" sz="1100" dirty="0"/>
              <a:t>. 115 – 168.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ZAJACOVÁ, Stanislava 2014. K niektorým znakom disproporčnej komunikácie v trénerskom komunikačnom registri IN: Registre jazyka a jazykovedy II: Na počesť Daniely </a:t>
            </a:r>
            <a:r>
              <a:rPr lang="sk-SK" sz="1100" dirty="0" err="1"/>
              <a:t>Slančovej</a:t>
            </a:r>
            <a:r>
              <a:rPr lang="sk-SK" sz="1100" dirty="0"/>
              <a:t>. Prešov: Filozofická fakulta </a:t>
            </a:r>
            <a:r>
              <a:rPr lang="sk-SK" sz="1100" dirty="0" err="1"/>
              <a:t>Presovskej</a:t>
            </a:r>
            <a:r>
              <a:rPr lang="sk-SK" sz="1100" dirty="0"/>
              <a:t> univerzity. 146 – 151.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/>
              <a:t>ŽILÁKOVÁ, Mária 2016: </a:t>
            </a:r>
            <a:r>
              <a:rPr lang="en-US" sz="1100" dirty="0" err="1"/>
              <a:t>Podoby</a:t>
            </a:r>
            <a:r>
              <a:rPr lang="en-US" sz="1100" dirty="0"/>
              <a:t> </a:t>
            </a:r>
            <a:r>
              <a:rPr lang="en-US" sz="1100" dirty="0" err="1"/>
              <a:t>slovenského</a:t>
            </a:r>
            <a:r>
              <a:rPr lang="en-US" sz="1100" dirty="0"/>
              <a:t> </a:t>
            </a:r>
            <a:r>
              <a:rPr lang="en-US" sz="1100" dirty="0" err="1"/>
              <a:t>jazyka</a:t>
            </a:r>
            <a:r>
              <a:rPr lang="en-US" sz="1100" dirty="0"/>
              <a:t> a identity </a:t>
            </a:r>
            <a:r>
              <a:rPr lang="en-US" sz="1100" dirty="0" err="1"/>
              <a:t>slovenskej</a:t>
            </a:r>
            <a:r>
              <a:rPr lang="en-US" sz="1100" dirty="0"/>
              <a:t> minority v </a:t>
            </a:r>
            <a:r>
              <a:rPr lang="en-US" sz="1100" dirty="0" err="1"/>
              <a:t>Maďarsku</a:t>
            </a:r>
            <a:r>
              <a:rPr lang="en-US" sz="1100" dirty="0"/>
              <a:t> </a:t>
            </a:r>
            <a:r>
              <a:rPr lang="en-US" sz="1100" dirty="0" err="1"/>
              <a:t>na</a:t>
            </a:r>
            <a:r>
              <a:rPr lang="en-US" sz="1100" dirty="0"/>
              <a:t> </a:t>
            </a:r>
            <a:r>
              <a:rPr lang="en-US" sz="1100" dirty="0" err="1"/>
              <a:t>začiatku</a:t>
            </a:r>
            <a:r>
              <a:rPr lang="en-US" sz="1100" dirty="0"/>
              <a:t> 21. </a:t>
            </a:r>
            <a:r>
              <a:rPr lang="en-US" sz="1100" dirty="0" err="1"/>
              <a:t>storočia</a:t>
            </a:r>
            <a:r>
              <a:rPr lang="en-US" sz="1100" dirty="0"/>
              <a:t>. IN: </a:t>
            </a:r>
            <a:r>
              <a:rPr lang="en-US" sz="1100" dirty="0" err="1"/>
              <a:t>Jazyky</a:t>
            </a:r>
            <a:r>
              <a:rPr lang="en-US" sz="1100" dirty="0"/>
              <a:t> </a:t>
            </a:r>
            <a:r>
              <a:rPr lang="en-US" sz="1100" dirty="0" err="1"/>
              <a:t>krajín</a:t>
            </a:r>
            <a:r>
              <a:rPr lang="en-US" sz="1100" dirty="0"/>
              <a:t> V4 v </a:t>
            </a:r>
            <a:r>
              <a:rPr lang="en-US" sz="1100" dirty="0" err="1"/>
              <a:t>súčasnej</a:t>
            </a:r>
            <a:r>
              <a:rPr lang="en-US" sz="1100" dirty="0"/>
              <a:t> </a:t>
            </a:r>
            <a:r>
              <a:rPr lang="en-US" sz="1100" dirty="0" err="1"/>
              <a:t>Európe</a:t>
            </a:r>
            <a:r>
              <a:rPr lang="en-US" sz="1100" dirty="0"/>
              <a:t>: </a:t>
            </a:r>
            <a:r>
              <a:rPr lang="en-US" sz="1100" dirty="0" err="1"/>
              <a:t>Jazyk</a:t>
            </a:r>
            <a:r>
              <a:rPr lang="en-US" sz="1100" dirty="0"/>
              <a:t> </a:t>
            </a:r>
            <a:r>
              <a:rPr lang="en-US" sz="1100" dirty="0" err="1"/>
              <a:t>ako</a:t>
            </a:r>
            <a:r>
              <a:rPr lang="en-US" sz="1100" dirty="0"/>
              <a:t> </a:t>
            </a:r>
            <a:r>
              <a:rPr lang="en-US" sz="1100" dirty="0" err="1"/>
              <a:t>prostriedok</a:t>
            </a:r>
            <a:r>
              <a:rPr lang="en-US" sz="1100" dirty="0"/>
              <a:t> </a:t>
            </a:r>
            <a:r>
              <a:rPr lang="en-US" sz="1100" dirty="0" err="1"/>
              <a:t>na</a:t>
            </a:r>
            <a:r>
              <a:rPr lang="en-US" sz="1100" dirty="0"/>
              <a:t> </a:t>
            </a:r>
            <a:r>
              <a:rPr lang="en-US" sz="1100" dirty="0" err="1"/>
              <a:t>vyjadrenie</a:t>
            </a:r>
            <a:r>
              <a:rPr lang="en-US" sz="1100" dirty="0"/>
              <a:t> a </a:t>
            </a:r>
            <a:r>
              <a:rPr lang="en-US" sz="1100" dirty="0" err="1"/>
              <a:t>formovanie</a:t>
            </a:r>
            <a:r>
              <a:rPr lang="en-US" sz="1100" dirty="0"/>
              <a:t> identity. </a:t>
            </a:r>
            <a:r>
              <a:rPr lang="en-US" sz="1100" dirty="0" err="1"/>
              <a:t>Banská</a:t>
            </a:r>
            <a:r>
              <a:rPr lang="en-US" sz="1100" dirty="0"/>
              <a:t> </a:t>
            </a:r>
            <a:r>
              <a:rPr lang="en-US" sz="1100" dirty="0" err="1"/>
              <a:t>Bystrica</a:t>
            </a:r>
            <a:r>
              <a:rPr lang="en-US" sz="1100" dirty="0"/>
              <a:t>: UMB. 299 – 310.</a:t>
            </a:r>
            <a:endParaRPr lang="sk-SK" sz="1100" dirty="0"/>
          </a:p>
          <a:p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315101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838199" y="673100"/>
            <a:ext cx="9965267" cy="1152525"/>
          </a:xfrm>
        </p:spPr>
        <p:txBody>
          <a:bodyPr>
            <a:normAutofit/>
          </a:bodyPr>
          <a:lstStyle/>
          <a:p>
            <a:pPr eaLnBrk="1" hangingPunct="1"/>
            <a:r>
              <a:rPr lang="sk-SK" altLang="en-US" b="1" dirty="0" smtClean="0">
                <a:latin typeface="+mn-lt"/>
              </a:rPr>
              <a:t>Princípy variačnej sociolingvistiky</a:t>
            </a:r>
            <a:endParaRPr lang="sk-SK" altLang="en-US" b="1" dirty="0">
              <a:latin typeface="+mn-lt"/>
            </a:endParaRP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922866" y="1825625"/>
            <a:ext cx="10430933" cy="4351338"/>
          </a:xfrm>
        </p:spPr>
        <p:txBody>
          <a:bodyPr rtlCol="0"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sk-SK" dirty="0">
                <a:cs typeface="Times New Roman" pitchFamily="18" charset="0"/>
              </a:rPr>
              <a:t>Variačná sociolingvistika</a:t>
            </a:r>
            <a:endParaRPr lang="sk-SK" dirty="0">
              <a:solidFill>
                <a:srgbClr val="FF6600"/>
              </a:solidFill>
              <a:latin typeface="+mj-lt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a) pristupuje k jazykovej variácii kvantitatívne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b) zaujíma sa o to, ako sa jazyk jedinca situačne premieňa, ako jedinec používa viac variantov toho istého prostriedku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c) reflektuje, ako je používanie jednotlivých variantov podmienené sociálnymi faktormi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d) Vychádza z tézy, že variácia v jazyku je systematická, nejde o tzv. voľnú variáciu.</a:t>
            </a:r>
          </a:p>
        </p:txBody>
      </p:sp>
    </p:spTree>
    <p:extLst>
      <p:ext uri="{BB962C8B-B14F-4D97-AF65-F5344CB8AC3E}">
        <p14:creationId xmlns:p14="http://schemas.microsoft.com/office/powerpoint/2010/main" val="1699515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b="1" dirty="0" err="1" smtClean="0">
                <a:latin typeface="+mn-lt"/>
                <a:cs typeface="Times New Roman" panose="02020603050405020304" pitchFamily="18" charset="0"/>
              </a:rPr>
              <a:t>Variabilnosť</a:t>
            </a:r>
            <a:r>
              <a:rPr lang="hu-HU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hu-HU" b="1" dirty="0" err="1" smtClean="0">
                <a:latin typeface="+mn-lt"/>
                <a:cs typeface="Times New Roman" panose="02020603050405020304" pitchFamily="18" charset="0"/>
              </a:rPr>
              <a:t>jazyka</a:t>
            </a:r>
            <a:endParaRPr lang="hu-HU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30876" y="1762897"/>
            <a:ext cx="10422924" cy="44140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/>
              <a:t>Centrálna</a:t>
            </a:r>
            <a:r>
              <a:rPr lang="hu-HU" dirty="0"/>
              <a:t> </a:t>
            </a:r>
            <a:r>
              <a:rPr lang="hu-HU" dirty="0" err="1"/>
              <a:t>otázka</a:t>
            </a:r>
            <a:r>
              <a:rPr lang="hu-HU" dirty="0"/>
              <a:t> </a:t>
            </a:r>
            <a:r>
              <a:rPr lang="hu-HU" dirty="0" err="1"/>
              <a:t>sociolingvistiky</a:t>
            </a:r>
            <a:r>
              <a:rPr lang="hu-HU" dirty="0"/>
              <a:t> </a:t>
            </a:r>
            <a:r>
              <a:rPr lang="hu-HU" dirty="0" err="1"/>
              <a:t>je</a:t>
            </a:r>
            <a:r>
              <a:rPr lang="hu-HU" dirty="0"/>
              <a:t> </a:t>
            </a:r>
            <a:r>
              <a:rPr lang="hu-HU" dirty="0" err="1"/>
              <a:t>variabilita</a:t>
            </a:r>
            <a:r>
              <a:rPr lang="hu-HU" dirty="0"/>
              <a:t> </a:t>
            </a:r>
            <a:r>
              <a:rPr lang="hu-HU" dirty="0" err="1"/>
              <a:t>jazyka</a:t>
            </a:r>
            <a:r>
              <a:rPr lang="hu-HU" dirty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/>
              <a:t> </a:t>
            </a:r>
            <a:r>
              <a:rPr lang="hu-HU" dirty="0" err="1"/>
              <a:t>Variabilita</a:t>
            </a:r>
            <a:r>
              <a:rPr lang="hu-HU" dirty="0"/>
              <a:t> </a:t>
            </a:r>
            <a:r>
              <a:rPr lang="hu-HU" dirty="0" err="1"/>
              <a:t>jazyka</a:t>
            </a:r>
            <a:r>
              <a:rPr lang="hu-HU" dirty="0"/>
              <a:t> </a:t>
            </a:r>
            <a:r>
              <a:rPr lang="hu-HU" dirty="0" err="1"/>
              <a:t>vyplýva</a:t>
            </a:r>
            <a:r>
              <a:rPr lang="hu-HU" dirty="0"/>
              <a:t> z </a:t>
            </a:r>
            <a:r>
              <a:rPr lang="hu-HU" dirty="0" err="1"/>
              <a:t>faktu</a:t>
            </a:r>
            <a:r>
              <a:rPr lang="hu-HU" dirty="0"/>
              <a:t>, </a:t>
            </a:r>
            <a:r>
              <a:rPr lang="hu-HU" dirty="0" err="1"/>
              <a:t>že</a:t>
            </a:r>
            <a:r>
              <a:rPr lang="hu-HU" dirty="0"/>
              <a:t> </a:t>
            </a:r>
            <a:r>
              <a:rPr lang="hu-HU" dirty="0" err="1"/>
              <a:t>rečové</a:t>
            </a:r>
            <a:r>
              <a:rPr lang="hu-HU" dirty="0"/>
              <a:t> </a:t>
            </a:r>
            <a:r>
              <a:rPr lang="hu-HU" dirty="0" err="1"/>
              <a:t>spoločenstvo</a:t>
            </a:r>
            <a:r>
              <a:rPr lang="hu-HU" dirty="0"/>
              <a:t> </a:t>
            </a:r>
            <a:r>
              <a:rPr lang="hu-HU" dirty="0" err="1"/>
              <a:t>nie</a:t>
            </a:r>
            <a:r>
              <a:rPr lang="hu-HU" dirty="0"/>
              <a:t> je </a:t>
            </a:r>
            <a:r>
              <a:rPr lang="hu-HU" dirty="0" err="1"/>
              <a:t>homogénne</a:t>
            </a:r>
            <a:r>
              <a:rPr lang="hu-HU" dirty="0"/>
              <a:t>, </a:t>
            </a:r>
            <a:r>
              <a:rPr lang="hu-HU" dirty="0" err="1"/>
              <a:t>ale</a:t>
            </a:r>
            <a:r>
              <a:rPr lang="hu-HU" dirty="0"/>
              <a:t> je </a:t>
            </a:r>
            <a:r>
              <a:rPr lang="hu-HU" dirty="0" err="1"/>
              <a:t>rozvrstvené</a:t>
            </a:r>
            <a:r>
              <a:rPr lang="hu-HU" dirty="0"/>
              <a:t> a </a:t>
            </a:r>
            <a:r>
              <a:rPr lang="hu-HU" dirty="0" err="1"/>
              <a:t>podobne</a:t>
            </a:r>
            <a:r>
              <a:rPr lang="hu-HU" dirty="0"/>
              <a:t> aj </a:t>
            </a:r>
            <a:r>
              <a:rPr lang="hu-HU" dirty="0" err="1"/>
              <a:t>jeho</a:t>
            </a:r>
            <a:r>
              <a:rPr lang="hu-HU" dirty="0"/>
              <a:t> </a:t>
            </a:r>
            <a:r>
              <a:rPr lang="hu-HU" dirty="0" err="1"/>
              <a:t>jazyk</a:t>
            </a:r>
            <a:r>
              <a:rPr lang="hu-HU" dirty="0"/>
              <a:t> je </a:t>
            </a:r>
            <a:r>
              <a:rPr lang="hu-HU" dirty="0" err="1"/>
              <a:t>rozčlenený</a:t>
            </a:r>
            <a:r>
              <a:rPr lang="hu-HU" dirty="0"/>
              <a:t>, </a:t>
            </a:r>
            <a:r>
              <a:rPr lang="hu-HU" dirty="0" err="1"/>
              <a:t>stratifikovaný</a:t>
            </a:r>
            <a:r>
              <a:rPr lang="hu-HU" dirty="0"/>
              <a:t>.</a:t>
            </a:r>
            <a:r>
              <a:rPr lang="sk-SK" dirty="0"/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/>
              <a:t> </a:t>
            </a:r>
            <a:r>
              <a:rPr lang="hu-HU" dirty="0" err="1"/>
              <a:t>Vznik</a:t>
            </a:r>
            <a:r>
              <a:rPr lang="hu-HU" dirty="0"/>
              <a:t> </a:t>
            </a:r>
            <a:r>
              <a:rPr lang="hu-HU" dirty="0" err="1"/>
              <a:t>sociolingvistiky</a:t>
            </a:r>
            <a:r>
              <a:rPr lang="hu-HU" dirty="0"/>
              <a:t> je </a:t>
            </a:r>
            <a:r>
              <a:rPr lang="hu-HU" dirty="0" err="1"/>
              <a:t>motivovaný</a:t>
            </a:r>
            <a:r>
              <a:rPr lang="hu-HU" dirty="0"/>
              <a:t> </a:t>
            </a:r>
            <a:r>
              <a:rPr lang="hu-HU" dirty="0" err="1"/>
              <a:t>diferencovanosťou</a:t>
            </a:r>
            <a:r>
              <a:rPr lang="hu-HU" dirty="0"/>
              <a:t> </a:t>
            </a:r>
            <a:r>
              <a:rPr lang="hu-HU" dirty="0" err="1"/>
              <a:t>jazykového</a:t>
            </a:r>
            <a:r>
              <a:rPr lang="hu-HU" dirty="0"/>
              <a:t> </a:t>
            </a:r>
            <a:r>
              <a:rPr lang="hu-HU" dirty="0" err="1"/>
              <a:t>spoločenstva</a:t>
            </a:r>
            <a:r>
              <a:rPr lang="hu-HU" dirty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sk-SK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6363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34532" y="872067"/>
            <a:ext cx="10245025" cy="5021561"/>
          </a:xfrm>
        </p:spPr>
        <p:txBody>
          <a:bodyPr>
            <a:normAutofit/>
          </a:bodyPr>
          <a:lstStyle/>
          <a:p>
            <a:pPr marL="355600" indent="-3556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cs typeface="Times New Roman" panose="02020603050405020304" pitchFamily="18" charset="0"/>
              </a:rPr>
              <a:t>Kovariácia</a:t>
            </a:r>
            <a:r>
              <a:rPr lang="hu-HU" dirty="0" smtClean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jazykových</a:t>
            </a:r>
            <a:r>
              <a:rPr lang="hu-HU" dirty="0">
                <a:cs typeface="Times New Roman" panose="02020603050405020304" pitchFamily="18" charset="0"/>
              </a:rPr>
              <a:t> a </a:t>
            </a:r>
            <a:r>
              <a:rPr lang="hu-HU" dirty="0" err="1">
                <a:cs typeface="Times New Roman" panose="02020603050405020304" pitchFamily="18" charset="0"/>
              </a:rPr>
              <a:t>sociálnych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štruktúr</a:t>
            </a:r>
            <a:r>
              <a:rPr lang="hu-HU" dirty="0">
                <a:cs typeface="Times New Roman" panose="02020603050405020304" pitchFamily="18" charset="0"/>
              </a:rPr>
              <a:t> = </a:t>
            </a:r>
            <a:r>
              <a:rPr lang="hu-HU" dirty="0" err="1">
                <a:cs typeface="Times New Roman" panose="02020603050405020304" pitchFamily="18" charset="0"/>
              </a:rPr>
              <a:t>súbežnosť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jazykových</a:t>
            </a:r>
            <a:r>
              <a:rPr lang="hu-HU" dirty="0">
                <a:cs typeface="Times New Roman" panose="02020603050405020304" pitchFamily="18" charset="0"/>
              </a:rPr>
              <a:t> a </a:t>
            </a:r>
            <a:r>
              <a:rPr lang="hu-HU" dirty="0" err="1">
                <a:cs typeface="Times New Roman" panose="02020603050405020304" pitchFamily="18" charset="0"/>
              </a:rPr>
              <a:t>sociálnych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variantov</a:t>
            </a:r>
            <a:r>
              <a:rPr lang="hu-HU" dirty="0">
                <a:cs typeface="Times New Roman" panose="02020603050405020304" pitchFamily="18" charset="0"/>
              </a:rPr>
              <a:t>.</a:t>
            </a:r>
          </a:p>
          <a:p>
            <a:pPr marL="355600" indent="-3556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cs typeface="Times New Roman" panose="02020603050405020304" pitchFamily="18" charset="0"/>
              </a:rPr>
              <a:t>Útvary</a:t>
            </a:r>
            <a:r>
              <a:rPr lang="hu-HU" dirty="0" smtClean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alebo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varianty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resp</a:t>
            </a:r>
            <a:r>
              <a:rPr lang="hu-HU" dirty="0">
                <a:cs typeface="Times New Roman" panose="02020603050405020304" pitchFamily="18" charset="0"/>
              </a:rPr>
              <a:t>. </a:t>
            </a:r>
            <a:r>
              <a:rPr lang="hu-HU" dirty="0" err="1">
                <a:cs typeface="Times New Roman" panose="02020603050405020304" pitchFamily="18" charset="0"/>
              </a:rPr>
              <a:t>variety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národného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jazyka</a:t>
            </a:r>
            <a:r>
              <a:rPr lang="hu-HU" dirty="0">
                <a:cs typeface="Times New Roman" panose="02020603050405020304" pitchFamily="18" charset="0"/>
              </a:rPr>
              <a:t>: </a:t>
            </a:r>
            <a:r>
              <a:rPr lang="hu-HU" dirty="0" err="1">
                <a:cs typeface="Times New Roman" panose="02020603050405020304" pitchFamily="18" charset="0"/>
              </a:rPr>
              <a:t>národným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jazykom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Slovákov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je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slovenčina</a:t>
            </a:r>
            <a:r>
              <a:rPr lang="hu-HU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22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0913" y="769556"/>
            <a:ext cx="11018949" cy="5077451"/>
          </a:xfrm>
        </p:spPr>
        <p:txBody>
          <a:bodyPr>
            <a:normAutofit/>
          </a:bodyPr>
          <a:lstStyle/>
          <a:p>
            <a:pPr marL="355600" indent="-3556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cs typeface="Times New Roman" panose="02020603050405020304" pitchFamily="18" charset="0"/>
              </a:rPr>
              <a:t>Termín</a:t>
            </a:r>
            <a:r>
              <a:rPr lang="hu-HU" dirty="0" smtClean="0">
                <a:cs typeface="Times New Roman" panose="02020603050405020304" pitchFamily="18" charset="0"/>
              </a:rPr>
              <a:t> </a:t>
            </a:r>
            <a:r>
              <a:rPr lang="hu-HU" i="1" dirty="0" err="1">
                <a:cs typeface="Times New Roman" panose="02020603050405020304" pitchFamily="18" charset="0"/>
              </a:rPr>
              <a:t>varieta</a:t>
            </a:r>
            <a:r>
              <a:rPr lang="hu-HU" i="1" dirty="0">
                <a:cs typeface="Times New Roman" panose="02020603050405020304" pitchFamily="18" charset="0"/>
              </a:rPr>
              <a:t> </a:t>
            </a:r>
            <a:r>
              <a:rPr lang="hu-HU" i="1" dirty="0" err="1">
                <a:cs typeface="Times New Roman" panose="02020603050405020304" pitchFamily="18" charset="0"/>
              </a:rPr>
              <a:t>jazyka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môžeme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charakterizovať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ako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existenčnú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formu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istého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národného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jazyka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ktorá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sa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vyznačuje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tým</a:t>
            </a:r>
            <a:r>
              <a:rPr lang="hu-HU" dirty="0">
                <a:cs typeface="Times New Roman" panose="02020603050405020304" pitchFamily="18" charset="0"/>
              </a:rPr>
              <a:t>, </a:t>
            </a:r>
            <a:r>
              <a:rPr lang="hu-HU" dirty="0" err="1">
                <a:cs typeface="Times New Roman" panose="02020603050405020304" pitchFamily="18" charset="0"/>
              </a:rPr>
              <a:t>že</a:t>
            </a:r>
            <a:r>
              <a:rPr lang="hu-HU" dirty="0">
                <a:cs typeface="Times New Roman" panose="02020603050405020304" pitchFamily="18" charset="0"/>
              </a:rPr>
              <a:t>:</a:t>
            </a:r>
          </a:p>
          <a:p>
            <a:pPr marL="1252538" indent="-447675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 smtClean="0">
                <a:cs typeface="Times New Roman" panose="02020603050405020304" pitchFamily="18" charset="0"/>
              </a:rPr>
              <a:t>(</a:t>
            </a:r>
            <a:r>
              <a:rPr lang="hu-HU" dirty="0">
                <a:cs typeface="Times New Roman" panose="02020603050405020304" pitchFamily="18" charset="0"/>
              </a:rPr>
              <a:t>1) je </a:t>
            </a:r>
            <a:r>
              <a:rPr lang="hu-HU" dirty="0" err="1">
                <a:cs typeface="Times New Roman" panose="02020603050405020304" pitchFamily="18" charset="0"/>
              </a:rPr>
              <a:t>determinovaná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sociálnymi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okolnosťami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jazykovej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komunikácie</a:t>
            </a:r>
            <a:endParaRPr lang="hu-HU" dirty="0">
              <a:cs typeface="Times New Roman" panose="02020603050405020304" pitchFamily="18" charset="0"/>
            </a:endParaRPr>
          </a:p>
          <a:p>
            <a:pPr marL="1252538" indent="-447675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 smtClean="0">
                <a:cs typeface="Times New Roman" panose="02020603050405020304" pitchFamily="18" charset="0"/>
              </a:rPr>
              <a:t>(</a:t>
            </a:r>
            <a:r>
              <a:rPr lang="hu-HU" dirty="0">
                <a:cs typeface="Times New Roman" panose="02020603050405020304" pitchFamily="18" charset="0"/>
              </a:rPr>
              <a:t>2) </a:t>
            </a:r>
            <a:r>
              <a:rPr lang="hu-HU" dirty="0" err="1">
                <a:cs typeface="Times New Roman" panose="02020603050405020304" pitchFamily="18" charset="0"/>
              </a:rPr>
              <a:t>reprodukuje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sa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spolu</a:t>
            </a:r>
            <a:r>
              <a:rPr lang="hu-HU" dirty="0">
                <a:cs typeface="Times New Roman" panose="02020603050405020304" pitchFamily="18" charset="0"/>
              </a:rPr>
              <a:t> s </a:t>
            </a:r>
            <a:r>
              <a:rPr lang="hu-HU" dirty="0" err="1">
                <a:cs typeface="Times New Roman" panose="02020603050405020304" pitchFamily="18" charset="0"/>
              </a:rPr>
              <a:t>determinantmi</a:t>
            </a:r>
            <a:endParaRPr lang="hu-HU" dirty="0">
              <a:cs typeface="Times New Roman" panose="02020603050405020304" pitchFamily="18" charset="0"/>
            </a:endParaRPr>
          </a:p>
          <a:p>
            <a:pPr marL="1252538" indent="-447675">
              <a:lnSpc>
                <a:spcPct val="150000"/>
              </a:lnSpc>
              <a:spcBef>
                <a:spcPts val="0"/>
              </a:spcBef>
              <a:buNone/>
            </a:pPr>
            <a:r>
              <a:rPr lang="hu-HU" dirty="0" smtClean="0">
                <a:cs typeface="Times New Roman" panose="02020603050405020304" pitchFamily="18" charset="0"/>
              </a:rPr>
              <a:t>(</a:t>
            </a:r>
            <a:r>
              <a:rPr lang="hu-HU" dirty="0">
                <a:cs typeface="Times New Roman" panose="02020603050405020304" pitchFamily="18" charset="0"/>
              </a:rPr>
              <a:t>3) je </a:t>
            </a:r>
            <a:r>
              <a:rPr lang="hu-HU" dirty="0" err="1">
                <a:cs typeface="Times New Roman" panose="02020603050405020304" pitchFamily="18" charset="0"/>
              </a:rPr>
              <a:t>zafixovaná</a:t>
            </a:r>
            <a:r>
              <a:rPr lang="hu-HU" dirty="0">
                <a:cs typeface="Times New Roman" panose="02020603050405020304" pitchFamily="18" charset="0"/>
              </a:rPr>
              <a:t> v </a:t>
            </a:r>
            <a:r>
              <a:rPr lang="hu-HU" dirty="0" err="1">
                <a:cs typeface="Times New Roman" panose="02020603050405020304" pitchFamily="18" charset="0"/>
              </a:rPr>
              <a:t>empirických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jazykových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znalostiach</a:t>
            </a:r>
            <a:r>
              <a:rPr lang="hu-HU" dirty="0">
                <a:cs typeface="Times New Roman" panose="02020603050405020304" pitchFamily="18" charset="0"/>
              </a:rPr>
              <a:t> </a:t>
            </a:r>
            <a:r>
              <a:rPr lang="hu-HU" dirty="0" err="1">
                <a:cs typeface="Times New Roman" panose="02020603050405020304" pitchFamily="18" charset="0"/>
              </a:rPr>
              <a:t>používateľov</a:t>
            </a:r>
            <a:r>
              <a:rPr lang="hu-HU" dirty="0">
                <a:cs typeface="Times New Roman" panose="02020603050405020304" pitchFamily="18" charset="0"/>
              </a:rPr>
              <a:t> (</a:t>
            </a:r>
            <a:r>
              <a:rPr lang="hu-HU" dirty="0" err="1">
                <a:cs typeface="Times New Roman" panose="02020603050405020304" pitchFamily="18" charset="0"/>
              </a:rPr>
              <a:t>porov</a:t>
            </a:r>
            <a:r>
              <a:rPr lang="hu-HU" dirty="0">
                <a:cs typeface="Times New Roman" panose="02020603050405020304" pitchFamily="18" charset="0"/>
              </a:rPr>
              <a:t>. </a:t>
            </a:r>
            <a:r>
              <a:rPr lang="hu-HU" dirty="0" err="1">
                <a:cs typeface="Times New Roman" panose="02020603050405020304" pitchFamily="18" charset="0"/>
              </a:rPr>
              <a:t>sociolingvistická</a:t>
            </a:r>
            <a:r>
              <a:rPr lang="hu-HU" dirty="0">
                <a:cs typeface="Times New Roman" panose="02020603050405020304" pitchFamily="18" charset="0"/>
              </a:rPr>
              <a:t> kompetencia</a:t>
            </a:r>
            <a:r>
              <a:rPr lang="hu-HU" dirty="0" smtClean="0">
                <a:cs typeface="Times New Roman" panose="02020603050405020304" pitchFamily="18" charset="0"/>
              </a:rPr>
              <a:t>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9534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6735" y="370543"/>
            <a:ext cx="10993191" cy="61979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2400" dirty="0" err="1"/>
              <a:t>Typy</a:t>
            </a:r>
            <a:r>
              <a:rPr lang="hu-HU" sz="2400" dirty="0"/>
              <a:t> </a:t>
            </a:r>
            <a:r>
              <a:rPr lang="hu-HU" sz="2400" dirty="0" err="1"/>
              <a:t>jazykových</a:t>
            </a:r>
            <a:r>
              <a:rPr lang="hu-HU" sz="2400" dirty="0"/>
              <a:t> </a:t>
            </a:r>
            <a:r>
              <a:rPr lang="hu-HU" sz="2400" dirty="0" err="1"/>
              <a:t>variet</a:t>
            </a:r>
            <a:r>
              <a:rPr lang="hu-HU" sz="2400" dirty="0"/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/>
              <a:t>1. </a:t>
            </a:r>
            <a:r>
              <a:rPr lang="hu-HU" sz="2400" dirty="0" err="1"/>
              <a:t>Skupinové</a:t>
            </a:r>
            <a:r>
              <a:rPr lang="hu-HU" sz="2400" dirty="0"/>
              <a:t> </a:t>
            </a:r>
            <a:r>
              <a:rPr lang="hu-HU" sz="2400" dirty="0" err="1"/>
              <a:t>variety</a:t>
            </a:r>
            <a:r>
              <a:rPr lang="hu-HU" sz="2400" dirty="0"/>
              <a:t>, </a:t>
            </a:r>
            <a:r>
              <a:rPr lang="hu-HU" sz="2400" dirty="0" err="1"/>
              <a:t>čiže</a:t>
            </a:r>
            <a:r>
              <a:rPr lang="hu-HU" sz="2400" dirty="0"/>
              <a:t> </a:t>
            </a:r>
            <a:r>
              <a:rPr lang="hu-HU" sz="2400" dirty="0" err="1"/>
              <a:t>sociolekty</a:t>
            </a:r>
            <a:endParaRPr lang="hu-HU" sz="24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/>
              <a:t>2. </a:t>
            </a:r>
            <a:r>
              <a:rPr lang="hu-HU" sz="2400" dirty="0" err="1"/>
              <a:t>Mediálne</a:t>
            </a:r>
            <a:r>
              <a:rPr lang="hu-HU" sz="2400" dirty="0"/>
              <a:t> </a:t>
            </a:r>
            <a:r>
              <a:rPr lang="hu-HU" sz="2400" dirty="0" err="1"/>
              <a:t>variety</a:t>
            </a:r>
            <a:r>
              <a:rPr lang="hu-HU" sz="2400" dirty="0"/>
              <a:t>, </a:t>
            </a:r>
            <a:r>
              <a:rPr lang="hu-HU" sz="2400" dirty="0" err="1"/>
              <a:t>čiže</a:t>
            </a:r>
            <a:r>
              <a:rPr lang="hu-HU" sz="2400" dirty="0"/>
              <a:t> </a:t>
            </a:r>
            <a:r>
              <a:rPr lang="hu-HU" sz="2400" dirty="0" err="1"/>
              <a:t>médiolekty</a:t>
            </a:r>
            <a:endParaRPr lang="hu-HU" sz="24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/>
              <a:t>3. </a:t>
            </a:r>
            <a:r>
              <a:rPr lang="hu-HU" sz="2400" dirty="0" err="1"/>
              <a:t>Funkčné</a:t>
            </a:r>
            <a:r>
              <a:rPr lang="hu-HU" sz="2400" dirty="0"/>
              <a:t> </a:t>
            </a:r>
            <a:r>
              <a:rPr lang="hu-HU" sz="2400" dirty="0" err="1"/>
              <a:t>variety</a:t>
            </a:r>
            <a:r>
              <a:rPr lang="hu-HU" sz="2400" dirty="0"/>
              <a:t>, </a:t>
            </a:r>
            <a:r>
              <a:rPr lang="hu-HU" sz="2400" dirty="0" err="1"/>
              <a:t>čiže</a:t>
            </a:r>
            <a:r>
              <a:rPr lang="hu-HU" sz="2400" dirty="0"/>
              <a:t> </a:t>
            </a:r>
            <a:r>
              <a:rPr lang="hu-HU" sz="2400" dirty="0" err="1"/>
              <a:t>funkciolekty</a:t>
            </a:r>
            <a:endParaRPr lang="hu-HU" sz="24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2400" dirty="0" err="1"/>
              <a:t>Funkcie</a:t>
            </a:r>
            <a:r>
              <a:rPr lang="hu-HU" sz="2400" dirty="0"/>
              <a:t> </a:t>
            </a:r>
            <a:r>
              <a:rPr lang="hu-HU" sz="2400" dirty="0" err="1"/>
              <a:t>spisovného</a:t>
            </a:r>
            <a:r>
              <a:rPr lang="hu-HU" sz="2400" dirty="0"/>
              <a:t> </a:t>
            </a:r>
            <a:r>
              <a:rPr lang="hu-HU" sz="2400" dirty="0" err="1"/>
              <a:t>jazyka</a:t>
            </a:r>
            <a:r>
              <a:rPr lang="hu-HU" sz="2400" dirty="0"/>
              <a:t>: </a:t>
            </a:r>
            <a:r>
              <a:rPr lang="hu-HU" sz="2400" dirty="0" err="1"/>
              <a:t>funkčné</a:t>
            </a:r>
            <a:r>
              <a:rPr lang="hu-HU" sz="2400" dirty="0"/>
              <a:t> </a:t>
            </a:r>
            <a:r>
              <a:rPr lang="hu-HU" sz="2400" dirty="0" err="1"/>
              <a:t>jazyky</a:t>
            </a:r>
            <a:r>
              <a:rPr lang="hu-HU" sz="2400" dirty="0"/>
              <a:t> (</a:t>
            </a:r>
            <a:r>
              <a:rPr lang="hu-HU" sz="2400" dirty="0" err="1"/>
              <a:t>originálne</a:t>
            </a:r>
            <a:r>
              <a:rPr lang="hu-HU" sz="2400" dirty="0"/>
              <a:t> </a:t>
            </a:r>
            <a:r>
              <a:rPr lang="hu-HU" sz="2400" dirty="0" err="1"/>
              <a:t>členenie</a:t>
            </a:r>
            <a:r>
              <a:rPr lang="hu-HU" sz="2400" dirty="0"/>
              <a:t> – B. </a:t>
            </a:r>
            <a:r>
              <a:rPr lang="hu-HU" sz="2400" dirty="0" err="1"/>
              <a:t>Havránek</a:t>
            </a:r>
            <a:r>
              <a:rPr lang="hu-HU" sz="2400" dirty="0"/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>
                <a:cs typeface="Times New Roman" panose="02020603050405020304" pitchFamily="18" charset="0"/>
              </a:rPr>
              <a:t>1. </a:t>
            </a:r>
            <a:r>
              <a:rPr lang="hu-HU" sz="2400" dirty="0" err="1">
                <a:cs typeface="Times New Roman" panose="02020603050405020304" pitchFamily="18" charset="0"/>
              </a:rPr>
              <a:t>komunikačná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funkcia</a:t>
            </a:r>
            <a:r>
              <a:rPr lang="hu-HU" sz="2400" dirty="0">
                <a:cs typeface="Times New Roman" panose="02020603050405020304" pitchFamily="18" charset="0"/>
              </a:rPr>
              <a:t> – </a:t>
            </a:r>
            <a:r>
              <a:rPr lang="hu-HU" sz="2400" dirty="0" err="1">
                <a:cs typeface="Times New Roman" panose="02020603050405020304" pitchFamily="18" charset="0"/>
              </a:rPr>
              <a:t>hovorový</a:t>
            </a:r>
            <a:r>
              <a:rPr lang="hu-HU" sz="2400" dirty="0">
                <a:cs typeface="Times New Roman" panose="02020603050405020304" pitchFamily="18" charset="0"/>
              </a:rPr>
              <a:t> (</a:t>
            </a:r>
            <a:r>
              <a:rPr lang="hu-HU" sz="2400" dirty="0" err="1">
                <a:cs typeface="Times New Roman" panose="02020603050405020304" pitchFamily="18" charset="0"/>
              </a:rPr>
              <a:t>konverzačný</a:t>
            </a:r>
            <a:r>
              <a:rPr lang="hu-HU" sz="2400" dirty="0">
                <a:cs typeface="Times New Roman" panose="02020603050405020304" pitchFamily="18" charset="0"/>
              </a:rPr>
              <a:t>) </a:t>
            </a:r>
            <a:r>
              <a:rPr lang="hu-HU" sz="2400" dirty="0" err="1">
                <a:cs typeface="Times New Roman" panose="02020603050405020304" pitchFamily="18" charset="0"/>
              </a:rPr>
              <a:t>funkčný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jazyk</a:t>
            </a:r>
            <a:endParaRPr lang="hu-HU" sz="2400" dirty="0"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2400" dirty="0">
                <a:cs typeface="Times New Roman" panose="02020603050405020304" pitchFamily="18" charset="0"/>
              </a:rPr>
              <a:t>   </a:t>
            </a:r>
            <a:r>
              <a:rPr lang="hu-HU" sz="2400" dirty="0" err="1">
                <a:cs typeface="Times New Roman" panose="02020603050405020304" pitchFamily="18" charset="0"/>
              </a:rPr>
              <a:t>Stratifikačná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sociolingvistika</a:t>
            </a:r>
            <a:r>
              <a:rPr lang="hu-HU" sz="2400" dirty="0">
                <a:cs typeface="Times New Roman" panose="02020603050405020304" pitchFamily="18" charset="0"/>
              </a:rPr>
              <a:t> (</a:t>
            </a:r>
            <a:r>
              <a:rPr lang="hu-HU" sz="2400" dirty="0" err="1">
                <a:cs typeface="Times New Roman" panose="02020603050405020304" pitchFamily="18" charset="0"/>
              </a:rPr>
              <a:t>makrosociolingvistika</a:t>
            </a:r>
            <a:r>
              <a:rPr lang="hu-HU" sz="2400" dirty="0"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>
                <a:cs typeface="Times New Roman" panose="02020603050405020304" pitchFamily="18" charset="0"/>
              </a:rPr>
              <a:t> 2. </a:t>
            </a:r>
            <a:r>
              <a:rPr lang="hu-HU" sz="2400" dirty="0" err="1">
                <a:cs typeface="Times New Roman" panose="02020603050405020304" pitchFamily="18" charset="0"/>
              </a:rPr>
              <a:t>prakticky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odborná</a:t>
            </a:r>
            <a:r>
              <a:rPr lang="hu-HU" sz="2400" dirty="0">
                <a:cs typeface="Times New Roman" panose="02020603050405020304" pitchFamily="18" charset="0"/>
              </a:rPr>
              <a:t> (</a:t>
            </a:r>
            <a:r>
              <a:rPr lang="hu-HU" sz="2400" dirty="0" err="1">
                <a:cs typeface="Times New Roman" panose="02020603050405020304" pitchFamily="18" charset="0"/>
              </a:rPr>
              <a:t>oznamovacia</a:t>
            </a:r>
            <a:r>
              <a:rPr lang="hu-HU" sz="2400" dirty="0">
                <a:cs typeface="Times New Roman" panose="02020603050405020304" pitchFamily="18" charset="0"/>
              </a:rPr>
              <a:t>) </a:t>
            </a:r>
            <a:r>
              <a:rPr lang="hu-HU" sz="2400" dirty="0" err="1">
                <a:cs typeface="Times New Roman" panose="02020603050405020304" pitchFamily="18" charset="0"/>
              </a:rPr>
              <a:t>funkcia</a:t>
            </a:r>
            <a:r>
              <a:rPr lang="hu-HU" sz="2400" dirty="0">
                <a:cs typeface="Times New Roman" panose="02020603050405020304" pitchFamily="18" charset="0"/>
              </a:rPr>
              <a:t> – </a:t>
            </a:r>
            <a:r>
              <a:rPr lang="hu-HU" sz="2400" dirty="0" err="1">
                <a:cs typeface="Times New Roman" panose="02020603050405020304" pitchFamily="18" charset="0"/>
              </a:rPr>
              <a:t>pracovný</a:t>
            </a:r>
            <a:r>
              <a:rPr lang="hu-HU" sz="2400" dirty="0">
                <a:cs typeface="Times New Roman" panose="02020603050405020304" pitchFamily="18" charset="0"/>
              </a:rPr>
              <a:t> (</a:t>
            </a:r>
            <a:r>
              <a:rPr lang="hu-HU" sz="2400" dirty="0" err="1">
                <a:cs typeface="Times New Roman" panose="02020603050405020304" pitchFamily="18" charset="0"/>
              </a:rPr>
              <a:t>vecný</a:t>
            </a:r>
            <a:r>
              <a:rPr lang="hu-HU" sz="2400" dirty="0">
                <a:cs typeface="Times New Roman" panose="02020603050405020304" pitchFamily="18" charset="0"/>
              </a:rPr>
              <a:t>) </a:t>
            </a:r>
            <a:r>
              <a:rPr lang="hu-HU" sz="2400" dirty="0" err="1">
                <a:cs typeface="Times New Roman" panose="02020603050405020304" pitchFamily="18" charset="0"/>
              </a:rPr>
              <a:t>funkčný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jazyk</a:t>
            </a:r>
            <a:endParaRPr lang="hu-HU" sz="24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>
                <a:cs typeface="Times New Roman" panose="02020603050405020304" pitchFamily="18" charset="0"/>
              </a:rPr>
              <a:t>3. </a:t>
            </a:r>
            <a:r>
              <a:rPr lang="hu-HU" sz="2400" dirty="0" err="1">
                <a:cs typeface="Times New Roman" panose="02020603050405020304" pitchFamily="18" charset="0"/>
              </a:rPr>
              <a:t>teoreticky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odborná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funkcia</a:t>
            </a:r>
            <a:r>
              <a:rPr lang="hu-HU" sz="2400" dirty="0">
                <a:cs typeface="Times New Roman" panose="02020603050405020304" pitchFamily="18" charset="0"/>
              </a:rPr>
              <a:t> – </a:t>
            </a:r>
            <a:r>
              <a:rPr lang="hu-HU" sz="2400" dirty="0" err="1">
                <a:cs typeface="Times New Roman" panose="02020603050405020304" pitchFamily="18" charset="0"/>
              </a:rPr>
              <a:t>vedecký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funkčný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jazyk</a:t>
            </a:r>
            <a:endParaRPr lang="hu-HU" sz="24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2400" dirty="0">
                <a:cs typeface="Times New Roman" panose="02020603050405020304" pitchFamily="18" charset="0"/>
              </a:rPr>
              <a:t>4. </a:t>
            </a:r>
            <a:r>
              <a:rPr lang="hu-HU" sz="2400" dirty="0" err="1">
                <a:cs typeface="Times New Roman" panose="02020603050405020304" pitchFamily="18" charset="0"/>
              </a:rPr>
              <a:t>estetická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funkcia</a:t>
            </a:r>
            <a:r>
              <a:rPr lang="hu-HU" sz="2400" dirty="0">
                <a:cs typeface="Times New Roman" panose="02020603050405020304" pitchFamily="18" charset="0"/>
              </a:rPr>
              <a:t> – </a:t>
            </a:r>
            <a:r>
              <a:rPr lang="hu-HU" sz="2400" dirty="0" err="1">
                <a:cs typeface="Times New Roman" panose="02020603050405020304" pitchFamily="18" charset="0"/>
              </a:rPr>
              <a:t>petický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funkčný</a:t>
            </a:r>
            <a:r>
              <a:rPr lang="hu-HU" sz="2400" dirty="0"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cs typeface="Times New Roman" panose="02020603050405020304" pitchFamily="18" charset="0"/>
              </a:rPr>
              <a:t>jazyk</a:t>
            </a:r>
            <a:r>
              <a:rPr lang="hu-HU" sz="2400" dirty="0" smtClean="0">
                <a:cs typeface="Times New Roman" panose="02020603050405020304" pitchFamily="18" charset="0"/>
              </a:rPr>
              <a:t>.</a:t>
            </a:r>
            <a:endParaRPr lang="hu-HU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6551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2594</Words>
  <Application>Microsoft Office PowerPoint</Application>
  <PresentationFormat>Širokouhlá</PresentationFormat>
  <Paragraphs>911</Paragraphs>
  <Slides>46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46</vt:i4>
      </vt:variant>
    </vt:vector>
  </HeadingPairs>
  <TitlesOfParts>
    <vt:vector size="54" baseType="lpstr">
      <vt:lpstr>Arial</vt:lpstr>
      <vt:lpstr>Calibri</vt:lpstr>
      <vt:lpstr>Calibri Light</vt:lpstr>
      <vt:lpstr>Courier New</vt:lpstr>
      <vt:lpstr>MS Mincho</vt:lpstr>
      <vt:lpstr>Times New Roman</vt:lpstr>
      <vt:lpstr>Wingdings</vt:lpstr>
      <vt:lpstr>Motív Office</vt:lpstr>
      <vt:lpstr>3.  Jazykové variety a stratifikácia jazyka. Sociálna diferenciácia jazyka</vt:lpstr>
      <vt:lpstr>Časť A  Vstup do problematiky</vt:lpstr>
      <vt:lpstr>Stratifikačná sociolingvistika</vt:lpstr>
      <vt:lpstr>Problém</vt:lpstr>
      <vt:lpstr>Princípy variačnej sociolingvistiky</vt:lpstr>
      <vt:lpstr>Variabilnosť jazyka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Diferenciácia národného jazyka</vt:lpstr>
      <vt:lpstr>Diferenciácia národného jazyka</vt:lpstr>
      <vt:lpstr>Jazyková rozmanitosť a jazykový repertoár</vt:lpstr>
      <vt:lpstr>Jazyková rozličnosť a jazykový repertoár</vt:lpstr>
      <vt:lpstr>Typy rozličných jazykových variantov</vt:lpstr>
      <vt:lpstr> </vt:lpstr>
      <vt:lpstr>Písaný a hovorený jazyk</vt:lpstr>
      <vt:lpstr>Prezentácia programu PowerPoint</vt:lpstr>
      <vt:lpstr>Prezentácia programu PowerPoint</vt:lpstr>
      <vt:lpstr>Časť B  Výskumy</vt:lpstr>
      <vt:lpstr>Prezentácia programu PowerPoint</vt:lpstr>
      <vt:lpstr>Prezentácia programu PowerPoint</vt:lpstr>
      <vt:lpstr>Metodika výskumu</vt:lpstr>
      <vt:lpstr>Prezentácia programu PowerPoint</vt:lpstr>
      <vt:lpstr>Prezentácia programu PowerPoint</vt:lpstr>
      <vt:lpstr>Prezentácia programu PowerPoint</vt:lpstr>
      <vt:lpstr>10 v najväčšej miere prijatých slov a výrazov zo strany inteligencie (1997)  (údaje uvedené v zostupnom poradí ukazujú, že respondenti prijali jednotlivé prvky v uvedených percentách, neopravili ich,  resp. ich ani neoznačili za nesprávne)</vt:lpstr>
      <vt:lpstr>10 v najväčšej miere prijatých slov a výrazov zo strany inteligencie (2015)  (údaje uvedené v zostupnom poradí ukazujú, že respondenti prijali jednotlivé prvky v uvedených percentách, neopravili ich,  resp. ich ani neoznačili za nesprávne)</vt:lpstr>
      <vt:lpstr>Porovnanie údajov z rokov 1997 a 2015</vt:lpstr>
      <vt:lpstr>10 v najväčšej miere odmietnutých slov a výrazov zo strany inteligencie (1997) (údaje uvedené v zostupnom poradí ukazujú, že respondenti opravili jednotlivé prvky v uvedených percentách, okrem toho ich mohli aj  v určitých percentách označiť za nesprávne. Tieto hodnoty sme tu avšak neuvideli. V zátvorke údaje z roku 2015):</vt:lpstr>
      <vt:lpstr>10 v najväčšej miere odmietnutých slov a výrazov zo strany inteligencie (2015)  (uvedené údaje ukazujú, že respondenti opravili jednotlivé prvky v uvedených percentách, okrem toho ich mohli aj v určitých percentách  označiť za nesprávne. Tieto posledné  hodnoty sme tu avšak neuvideli)</vt:lpstr>
      <vt:lpstr>Rozdiely v hodnotení odmietnutých kontaktných variantov – skupina „inteligenica“</vt:lpstr>
      <vt:lpstr>10 v najväčšej miere odmietnutých slov a výrazov zo strany „nevyškolených“ (2015) (uvedené údaje ukazujú, že respondenti opravili jednotlivé prvky v uvedených percentách, okrem toho ich mohli aj v určitých percentách označiť  za nesprávne. Tieto posledné  hodnoty sme tu avšak neuvideli)</vt:lpstr>
      <vt:lpstr>Odmietnuté kontaktné varianty v relácii „inteligencia – nevyškolení“ v roku 2015</vt:lpstr>
      <vt:lpstr>V kruhu inteligencie sa skúmalo aj to, že aký význam majú polisemantické kontaktné varianty v maďarčine používaného na Slovensku. Ide o polisemantické kontaktné varianty, ktoré majú v slovenskom a v maďarskom jazyku rovnaký význam, avšak ich tvary sú čiastočne odlišné (kurz/kurzus, dezert/desszert, diplom/diploma). </vt:lpstr>
      <vt:lpstr>Prezentácia programu PowerPoint</vt:lpstr>
      <vt:lpstr>Prezentácia programu PowerPoint</vt:lpstr>
      <vt:lpstr>Prezentácia programu PowerPoint</vt:lpstr>
      <vt:lpstr>Zhrnutie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 Jazykové varianty  a stratifikácia jazyka.</dc:title>
  <dc:creator>user</dc:creator>
  <cp:lastModifiedBy>Vajda Barnabás</cp:lastModifiedBy>
  <cp:revision>73</cp:revision>
  <dcterms:created xsi:type="dcterms:W3CDTF">2018-10-20T09:02:25Z</dcterms:created>
  <dcterms:modified xsi:type="dcterms:W3CDTF">2019-12-11T09:57:09Z</dcterms:modified>
</cp:coreProperties>
</file>